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Vou explicar um pouco sobre uma ferramenta que adotamos na nova arquitetura nos nossos projetos no Itau, e um dos motivos da escolha é a curva de aprendizagem que é bem menor que a do RX, e com conceitos bem básicos e simples ja te ajuda criar varias possibilidades. </a:t>
            </a:r>
          </a:p>
          <a:p>
            <a:pPr/>
          </a:p>
          <a:p>
            <a:pPr/>
            <a:r>
              <a:t>Nos exemplos vou utilizar uma aplicação mobile kotlin utilizando o MVVM para auxiliar a explicação</a:t>
            </a:r>
          </a:p>
          <a:p>
            <a:pPr/>
          </a:p>
          <a:p>
            <a:pPr/>
            <a:r>
              <a:t>Também vou usar retrofit e live data para simplificar alguns exemplos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Ele foi projetado para conectar o código de bloqueio regular a bibliotecas escritas no estilo de suspensão, para serem usadas nas funções principais e nos testes.</a:t>
            </a:r>
          </a:p>
          <a:p>
            <a:pPr/>
          </a:p>
          <a:p>
            <a:pPr/>
            <a:r>
              <a:t>A corotina é cancelada quando o job resultante é cancelado.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Inicia uma nova corotina sem bloquear a thread atual e retorna uma referência à corotina como um trabalho. </a:t>
            </a:r>
          </a:p>
          <a:p>
            <a:pPr/>
          </a:p>
          <a:p>
            <a:pPr/>
            <a:r>
              <a:t>A coroutine é cancelada quando o seu trabalho é cancelado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É uma promessa de um resultado, um bom exemplo é feito quando usamos o. Async da coroutine, uma forma de iniciar varias rotinas de forma asincronas, e o retorno deles não é um objeto contrato mas o que chamamos de defered</a:t>
            </a:r>
          </a:p>
          <a:p>
            <a:pPr/>
            <a:r>
              <a:t>Uma forma de obter o resultado seria usando o .await() que ira aguardar a execução desta coroutine e ter um objeto concreto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Ele foi projetado para conectar o código de bloqueio regular a bibliotecas escritas no estilo de suspensão, para serem usadas nas funções principais e nos testes.</a:t>
            </a:r>
          </a:p>
          <a:p>
            <a:pPr/>
          </a:p>
          <a:p>
            <a:pPr/>
            <a:r>
              <a:t>A corotina é cancelada quando o job resultante é cancelado.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Um JOB é um trabalho em segundo plano. </a:t>
            </a:r>
          </a:p>
          <a:p>
            <a:pPr/>
            <a:r>
              <a:t>Conceitualmente, um Job é uma coisa cancelável com um ciclo de vida que culmina na sua conclusão.</a:t>
            </a:r>
          </a:p>
          <a:p>
            <a:pPr/>
          </a:p>
          <a:p>
            <a:pPr/>
            <a:r>
              <a:t>Os trabalhos podem ser organizados em hierarquias pai-filho, onde o cancelamento de um pai leva ao cancelamento imediato de todos os seus filhos. A falha ou cancelamento de um filho com uma exceção diferente de CancellationException cancela imediatamente seu pai. Dessa forma, um pai ou mãe pode cancelar seus próprios filhos (incluindo todos os filhos recursivamente) sem se cancelar.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Um JOB é um trabalho em segundo plano. </a:t>
            </a:r>
          </a:p>
          <a:p>
            <a:pPr/>
            <a:r>
              <a:t>Conceitualmente, um Job é uma coisa cancelável com um ciclo de vida que culmina na sua conclusão.</a:t>
            </a:r>
          </a:p>
          <a:p>
            <a:pPr/>
          </a:p>
          <a:p>
            <a:pPr/>
            <a:r>
              <a:t>Os trabalhos podem ser organizados em hierarquias pai-filho, onde o cancelamento de um pai leva ao cancelamento imediato de todos os seus filhos. A falha ou cancelamento de um filho com uma exceção diferente de CancellationException cancela imediatamente seu pai. Dessa forma, um pai ou mãe pode cancelar seus próprios filhos (incluindo todos os filhos recursivamente) sem se cancelar.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Um CoroutineScope global não é vinculado a nenhum trabalho.</a:t>
            </a:r>
          </a:p>
          <a:p>
            <a:pPr/>
          </a:p>
          <a:p>
            <a:pPr/>
            <a:r>
              <a:t>O escopo global é usado para iniciar as corotinas de nível superior que estão operando em toda a vida útil do aplicativo e não são canceladas prematuramente. </a:t>
            </a:r>
          </a:p>
          <a:p>
            <a:pPr/>
            <a:r>
              <a:t>Outro uso do escopo global são os operadores em Dispatchers. Não confinado, que não tem nenhum trabalho associado a eles.</a:t>
            </a:r>
          </a:p>
          <a:p>
            <a:pPr/>
          </a:p>
          <a:p>
            <a:pPr/>
            <a:r>
              <a:t>O código do aplicativo geralmente deve usar um CoroutineScope definido pelo aplicativo. O uso de assíncrono ou inicialização na instância do GlobalScope é altamente desencorajado.</a:t>
            </a:r>
          </a:p>
          <a:p>
            <a:pPr/>
          </a:p>
          <a:p>
            <a:pPr/>
            <a:r>
              <a:t>O uso dessa interface pode ser assim: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Ja estão disponíveis desde a versão 1.1. do kotlin</a:t>
            </a:r>
          </a:p>
          <a:p>
            <a:pPr/>
          </a:p>
          <a:p>
            <a:pPr/>
            <a:r>
              <a:t>É um tipo de light weight thread(significa que não é uma thread mapeada na thread nativa e por isso não requer uma troca de contexto do processador e este o maior motivo de ser rápido)</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Basicamente ela executa e informa a thread que esta esperando algo terminar e que depois eles voltam a conversar</a:t>
            </a:r>
          </a:p>
          <a:p>
            <a:pPr/>
          </a:p>
          <a:p>
            <a:pPr/>
            <a:r>
              <a:t>Isto é possível pq as Coroutines usam um padrão chamado CPS Continuation-Passing Style Que basicamente uma forma bonita de falar callback</a:t>
            </a:r>
          </a:p>
          <a:p>
            <a:pPr/>
            <a:r>
              <a:t>Ele trabalha como se houvesse uma interface por trás, onde haverá um fim com sucesso e um fim com falha</a:t>
            </a:r>
          </a:p>
          <a:p>
            <a:pPr/>
          </a:p>
          <a:p>
            <a:pPr/>
            <a:r>
              <a:t>Hoje o Retrofit e o Room ja nos devolvem suspend functions para que a gente possa trabalhar</a:t>
            </a:r>
          </a:p>
          <a:p>
            <a:pPr/>
            <a:r>
              <a:t>Vamos criar um exemplo usando uma interface do room</a:t>
            </a:r>
          </a:p>
          <a:p>
            <a:pPr/>
          </a:p>
          <a:p>
            <a:pPr/>
            <a:r>
              <a:t>A criação é bem similar a qualquer função no kotlin - cria a suspende function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Basicamente ela executa e informa a thread que esta esperando algo terminar e que depois eles voltam a conversar</a:t>
            </a:r>
          </a:p>
          <a:p>
            <a:pPr/>
          </a:p>
          <a:p>
            <a:pPr/>
            <a:r>
              <a:t>Isto é possível pq as Coroutines usam um padrão chamado CPS Continuation-Passing Style Que basicamente uma forma bonita de falar callback</a:t>
            </a:r>
          </a:p>
          <a:p>
            <a:pPr/>
            <a:r>
              <a:t>Ele trabalha como se houvesse uma interface por trás, onde haverá um fim com sucesso e um fim com falha</a:t>
            </a:r>
          </a:p>
          <a:p>
            <a:pPr/>
          </a:p>
          <a:p>
            <a:pPr/>
            <a:r>
              <a:t>Hoje o Retrofit e o Room ja nos devolvem suspend functions para que a gente possa trabalhar</a:t>
            </a:r>
          </a:p>
          <a:p>
            <a:pPr/>
            <a:r>
              <a:t>Vamos criar um exemplo usando uma interface do room</a:t>
            </a:r>
          </a:p>
          <a:p>
            <a:pPr/>
          </a:p>
          <a:p>
            <a:pPr/>
            <a:r>
              <a:t>A criação é bem similar a qualquer função no kotlin - cria a suspende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UI - assim como o nome diz iremos utilizar para atualização de qualquer objeto de ui</a:t>
            </a:r>
          </a:p>
          <a:p>
            <a:pPr/>
            <a:r>
              <a:t>	um bom exemplo é quando estamos usando uma coroutine dentro da viewmodel, e vamos atualizar a tela com alguma informação, ou vamos pedir para exibir o loading ou algo do tipo</a:t>
            </a:r>
          </a:p>
          <a:p>
            <a:pPr/>
          </a:p>
          <a:p>
            <a:pPr/>
            <a:r>
              <a:t>IO - para qualquer objeto de entrada e saída, uma chamada de API, uma chamada</a:t>
            </a:r>
          </a:p>
          <a:p>
            <a:pPr/>
          </a:p>
          <a:p>
            <a:pPr/>
            <a:r>
              <a:t>DEFAULT - qualquer outro processamento pesado, filtrar uma lista, popular um objeto, fazer parse de algo</a:t>
            </a:r>
          </a:p>
          <a:p>
            <a:pPr/>
          </a:p>
          <a:p>
            <a:pPr/>
            <a:r>
              <a:t>Unconfined - Não é presa a nenhum tipo de Thread, ele ira sempre iniciar na thread atual, e caso ele mude o contexto em algum momento da execução, ele pode terminar em outro tipo de contexto de Thread.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Há também uma interface chamada CoroutineScope que consiste em uma única propriedade - val coroutineContext: CoroutineContext. Não tem mais nada além de um contexto. Então, por que existe e como é diferente de um contexto em si? A diferença entre um contexto e um escopo está na finalidade pretendida.</a:t>
            </a:r>
          </a:p>
          <a:p>
            <a:pPr/>
          </a:p>
          <a:p>
            <a:pPr/>
            <a:r>
              <a:t>O importante é que você saiba que sempre que um novo escopo de rotina é criado, um novo Job é criado e associado a ele.</a:t>
            </a:r>
          </a:p>
          <a:p>
            <a:pPr/>
          </a:p>
          <a:p>
            <a:pPr/>
            <a:r>
              <a:t>Todas as coroutines criadas usando esse escopo tornam-se filhos desse trabalho. É assim que um relacionamento pai-filho é criado entre corotinas. </a:t>
            </a:r>
          </a:p>
          <a:p>
            <a:pPr/>
          </a:p>
          <a:p>
            <a:pPr/>
            <a:r>
              <a:t>Se alguma das coroutines lançar uma exceção não tratada, o trabalho dos pais será cancelado, o que acabará por cancelar todos os seus filhos.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 - Um CoroutineScope global não é vinculado a nenhum trabalho.</a:t>
            </a:r>
          </a:p>
          <a:p>
            <a:pPr/>
            <a:r>
              <a:t>O escopo global é usado para iniciar as corotinas de nível superior</a:t>
            </a:r>
          </a:p>
          <a:p>
            <a:pPr/>
            <a:r>
              <a:t>Ou seja coroutines que estão operando em toda a vida útil do aplicativo e não são canceladas prematuramente. </a:t>
            </a:r>
          </a:p>
          <a:p>
            <a:pPr/>
          </a:p>
          <a:p>
            <a:pPr/>
            <a:r>
              <a:t>- Outro uso do escopo global são os operadores em Dispatchers. Não confinado, que não tem nenhum trabalho associado a eles. </a:t>
            </a:r>
          </a:p>
          <a:p>
            <a:pPr/>
          </a:p>
          <a:p>
            <a:pPr marL="299357" indent="-299357">
              <a:buClr>
                <a:srgbClr val="9A958E"/>
              </a:buClr>
              <a:buSzPct val="75000"/>
              <a:buChar char="-"/>
            </a:pPr>
            <a:r>
              <a:t>NÃO É RECOMENDADO por passar a responsabilidade de acompanhar a sua vida útil ao desenvolvedor</a:t>
            </a:r>
          </a:p>
          <a:p>
            <a:pPr marL="299357" indent="-299357">
              <a:buClr>
                <a:srgbClr val="9A958E"/>
              </a:buClr>
              <a:buSzPct val="75000"/>
              <a:buChar char="-"/>
            </a:pPr>
          </a:p>
          <a:p>
            <a:pPr/>
            <a:r>
              <a:t> - Podemos usar uma abordagem com o GlobalScope, mantendo o controle manual das corotinas lançadas e aguardando sua conclusão usando join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São criados a partir do coroutine cope</a:t>
            </a:r>
          </a:p>
          <a:p>
            <a:pPr/>
            <a:r>
              <a:t>O Main Scope </a:t>
            </a:r>
          </a:p>
          <a:p>
            <a:pPr/>
          </a:p>
          <a:p>
            <a:pPr/>
            <a:r>
              <a:t>O viewmodel scope é um coroutine scope associado ao Dispatcher.main</a:t>
            </a:r>
          </a:p>
          <a:p>
            <a:pPr/>
            <a:r>
              <a:t>E assim que viewmodel se encerra, ele cancela todos os trabalhos</a:t>
            </a:r>
          </a:p>
          <a:p>
            <a:pPr/>
            <a:r>
              <a:t>Esta disponível na versão</a:t>
            </a:r>
          </a:p>
          <a:p>
            <a:pPr/>
            <a:r>
              <a:t>Para ViewModelScope, use androidx.lifecycle:lifecycle-viewmodel-ktx:2.1.0-beta01 ou posterior.</a:t>
            </a:r>
          </a:p>
          <a:p>
            <a:pPr/>
          </a:p>
          <a:p>
            <a:pPr/>
            <a:r>
              <a:t>O Lifecycle Scope</a:t>
            </a:r>
          </a:p>
          <a:p>
            <a:pPr/>
            <a:r>
              <a:t>Um coroutine scope que pode ser controlado pelo ciclo de vida da View</a:t>
            </a:r>
          </a:p>
          <a:p>
            <a:pPr/>
          </a:p>
          <a:p>
            <a:pPr/>
            <a:r>
              <a:t>ESTA DISPONIVEL NA VERSAO</a:t>
            </a:r>
          </a:p>
          <a:p>
            <a:pPr/>
            <a:r>
              <a:t>androidx.lifecycle:lifecycle-runtime-ktx:2.2.0-alpha01 ou posterior.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Os Coroutines Builders mais comuns são o launch e o async</a:t>
            </a:r>
          </a:p>
          <a:p>
            <a:pPr/>
            <a:r>
              <a:t>Para iniciar uma execução de coroutine é necessário ter um escopo associado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e Subtítul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exto do Título"/>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Texto do Título</a:t>
            </a:r>
          </a:p>
        </p:txBody>
      </p:sp>
      <p:sp>
        <p:nvSpPr>
          <p:cNvPr id="12" name="Nível de Corpo Um…"/>
          <p:cNvSpPr txBox="1"/>
          <p:nvPr>
            <p:ph type="body" sz="quarter" idx="1"/>
          </p:nvPr>
        </p:nvSpPr>
        <p:spPr>
          <a:xfrm>
            <a:off x="673100" y="2070100"/>
            <a:ext cx="11658600" cy="1778000"/>
          </a:xfrm>
          <a:prstGeom prst="rect">
            <a:avLst/>
          </a:prstGeom>
        </p:spPr>
        <p:txBody>
          <a:bodyPr anchor="b"/>
          <a:lstStyle>
            <a:lvl1pPr marL="0" indent="0" algn="ctr">
              <a:spcBef>
                <a:spcPts val="0"/>
              </a:spcBef>
              <a:buSzTx/>
              <a:buNone/>
              <a:defRPr cap="all" spc="215" sz="5400">
                <a:solidFill>
                  <a:srgbClr val="FFFFFF"/>
                </a:solidFill>
                <a:latin typeface="+mn-lt"/>
                <a:ea typeface="+mn-ea"/>
                <a:cs typeface="+mn-cs"/>
                <a:sym typeface="Futura"/>
              </a:defRPr>
            </a:lvl1pPr>
            <a:lvl2pPr marL="0" indent="0" algn="ctr">
              <a:spcBef>
                <a:spcPts val="0"/>
              </a:spcBef>
              <a:buSzTx/>
              <a:buNone/>
              <a:defRPr cap="all" spc="215" sz="5400">
                <a:solidFill>
                  <a:srgbClr val="FFFFFF"/>
                </a:solidFill>
                <a:latin typeface="+mn-lt"/>
                <a:ea typeface="+mn-ea"/>
                <a:cs typeface="+mn-cs"/>
                <a:sym typeface="Futura"/>
              </a:defRPr>
            </a:lvl2pPr>
            <a:lvl3pPr marL="0" indent="0" algn="ctr">
              <a:spcBef>
                <a:spcPts val="0"/>
              </a:spcBef>
              <a:buSzTx/>
              <a:buNone/>
              <a:defRPr cap="all" spc="215" sz="5400">
                <a:solidFill>
                  <a:srgbClr val="FFFFFF"/>
                </a:solidFill>
                <a:latin typeface="+mn-lt"/>
                <a:ea typeface="+mn-ea"/>
                <a:cs typeface="+mn-cs"/>
                <a:sym typeface="Futura"/>
              </a:defRPr>
            </a:lvl3pPr>
            <a:lvl4pPr marL="0" indent="0" algn="ctr">
              <a:spcBef>
                <a:spcPts val="0"/>
              </a:spcBef>
              <a:buSzTx/>
              <a:buNone/>
              <a:defRPr cap="all" spc="215" sz="5400">
                <a:solidFill>
                  <a:srgbClr val="FFFFFF"/>
                </a:solidFill>
                <a:latin typeface="+mn-lt"/>
                <a:ea typeface="+mn-ea"/>
                <a:cs typeface="+mn-cs"/>
                <a:sym typeface="Futura"/>
              </a:defRPr>
            </a:lvl4pPr>
            <a:lvl5pPr marL="0" indent="0" algn="ctr">
              <a:spcBef>
                <a:spcPts val="0"/>
              </a:spcBef>
              <a:buSzTx/>
              <a:buNone/>
              <a:defRPr cap="all" spc="215" sz="5400">
                <a:solidFill>
                  <a:srgbClr val="FFFFFF"/>
                </a:solidFill>
                <a:latin typeface="+mn-lt"/>
                <a:ea typeface="+mn-ea"/>
                <a:cs typeface="+mn-cs"/>
                <a:sym typeface="Futura"/>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13" name="Número do Slid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rcadores">
    <p:spTree>
      <p:nvGrpSpPr>
        <p:cNvPr id="1" name=""/>
        <p:cNvGrpSpPr/>
        <p:nvPr/>
      </p:nvGrpSpPr>
      <p:grpSpPr>
        <a:xfrm>
          <a:off x="0" y="0"/>
          <a:ext cx="0" cy="0"/>
          <a:chOff x="0" y="0"/>
          <a:chExt cx="0" cy="0"/>
        </a:xfrm>
      </p:grpSpPr>
      <p:sp>
        <p:nvSpPr>
          <p:cNvPr id="96" name="Nível de Corpo Um…"/>
          <p:cNvSpPr txBox="1"/>
          <p:nvPr>
            <p:ph type="body" idx="1"/>
          </p:nvPr>
        </p:nvSpPr>
        <p:spPr>
          <a:xfrm>
            <a:off x="673100" y="1320800"/>
            <a:ext cx="11658600" cy="7467600"/>
          </a:xfrm>
          <a:prstGeom prst="rect">
            <a:avLst/>
          </a:prstGeom>
        </p:spPr>
        <p:txBody>
          <a:bodyPr anchor="ctr"/>
          <a:lstStyle/>
          <a:p>
            <a:pPr/>
            <a:r>
              <a:t>Nível de Corpo Um</a:t>
            </a:r>
          </a:p>
          <a:p>
            <a:pPr lvl="1"/>
            <a:r>
              <a:t>Nível de Corpo Dois</a:t>
            </a:r>
          </a:p>
          <a:p>
            <a:pPr lvl="2"/>
            <a:r>
              <a:t>Nível de Corpo Três</a:t>
            </a:r>
          </a:p>
          <a:p>
            <a:pPr lvl="3"/>
            <a:r>
              <a:t>Nível de Corpo Quatro</a:t>
            </a:r>
          </a:p>
          <a:p>
            <a:pPr lvl="4"/>
            <a:r>
              <a:t>Nível de Corpo Cinco</a:t>
            </a:r>
          </a:p>
        </p:txBody>
      </p:sp>
      <p:sp>
        <p:nvSpPr>
          <p:cNvPr id="97"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ês Fo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m"/>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m"/>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m"/>
          <p:cNvSpPr/>
          <p:nvPr>
            <p:ph type="pic" sz="half" idx="15"/>
          </p:nvPr>
        </p:nvSpPr>
        <p:spPr>
          <a:xfrm>
            <a:off x="897846" y="1079500"/>
            <a:ext cx="4978401"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uas Fo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m"/>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m"/>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Número do Slide"/>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çã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aime Silveira"/>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Jaime Silveira</a:t>
            </a:r>
          </a:p>
        </p:txBody>
      </p:sp>
      <p:sp>
        <p:nvSpPr>
          <p:cNvPr id="124" name="Digite uma citação aqui."/>
          <p:cNvSpPr txBox="1"/>
          <p:nvPr>
            <p:ph type="body" sz="quarter" idx="14"/>
          </p:nvPr>
        </p:nvSpPr>
        <p:spPr>
          <a:xfrm>
            <a:off x="673100" y="4339939"/>
            <a:ext cx="11658600" cy="20354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Digite uma citação aqui.</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p:spTree>
      <p:nvGrpSpPr>
        <p:cNvPr id="1" name=""/>
        <p:cNvGrpSpPr/>
        <p:nvPr/>
      </p:nvGrpSpPr>
      <p:grpSpPr>
        <a:xfrm>
          <a:off x="0" y="0"/>
          <a:ext cx="0" cy="0"/>
          <a:chOff x="0" y="0"/>
          <a:chExt cx="0" cy="0"/>
        </a:xfrm>
      </p:grpSpPr>
      <p:sp>
        <p:nvSpPr>
          <p:cNvPr id="134" name="Imagem"/>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 Branco">
    <p:spTree>
      <p:nvGrpSpPr>
        <p:cNvPr id="1" name=""/>
        <p:cNvGrpSpPr/>
        <p:nvPr/>
      </p:nvGrpSpPr>
      <p:grpSpPr>
        <a:xfrm>
          <a:off x="0" y="0"/>
          <a:ext cx="0" cy="0"/>
          <a:chOff x="0" y="0"/>
          <a:chExt cx="0" cy="0"/>
        </a:xfrm>
      </p:grpSpPr>
      <p:sp>
        <p:nvSpPr>
          <p:cNvPr id="142"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m Branc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m"/>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exto do Título"/>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Texto do Título</a:t>
            </a:r>
          </a:p>
        </p:txBody>
      </p:sp>
      <p:sp>
        <p:nvSpPr>
          <p:cNvPr id="22" name="Nível de Corpo Um…"/>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0" algn="ctr">
              <a:spcBef>
                <a:spcPts val="0"/>
              </a:spcBef>
              <a:buClrTx/>
              <a:buSzTx/>
              <a:buNone/>
              <a:defRPr cap="all" spc="79" sz="4000">
                <a:solidFill>
                  <a:srgbClr val="FFFFFF"/>
                </a:solidFill>
                <a:latin typeface="+mn-lt"/>
                <a:ea typeface="+mn-ea"/>
                <a:cs typeface="+mn-cs"/>
                <a:sym typeface="Futura"/>
              </a:defRPr>
            </a:lvl2pPr>
            <a:lvl3pPr marL="0" indent="0" algn="ctr">
              <a:spcBef>
                <a:spcPts val="0"/>
              </a:spcBef>
              <a:buClrTx/>
              <a:buSzTx/>
              <a:buNone/>
              <a:defRPr cap="all" spc="79" sz="4000">
                <a:solidFill>
                  <a:srgbClr val="FFFFFF"/>
                </a:solidFill>
                <a:latin typeface="+mn-lt"/>
                <a:ea typeface="+mn-ea"/>
                <a:cs typeface="+mn-cs"/>
                <a:sym typeface="Futura"/>
              </a:defRPr>
            </a:lvl3pPr>
            <a:lvl4pPr marL="0" indent="0" algn="ctr">
              <a:spcBef>
                <a:spcPts val="0"/>
              </a:spcBef>
              <a:buClrTx/>
              <a:buSzTx/>
              <a:buNone/>
              <a:defRPr cap="all" spc="79" sz="4000">
                <a:solidFill>
                  <a:srgbClr val="FFFFFF"/>
                </a:solidFill>
                <a:latin typeface="+mn-lt"/>
                <a:ea typeface="+mn-ea"/>
                <a:cs typeface="+mn-cs"/>
                <a:sym typeface="Futura"/>
              </a:defRPr>
            </a:lvl4pPr>
            <a:lvl5pPr marL="0" indent="0" algn="ctr">
              <a:spcBef>
                <a:spcPts val="0"/>
              </a:spcBef>
              <a:buClrTx/>
              <a:buSzTx/>
              <a:buNone/>
              <a:defRPr cap="all" spc="79" sz="4000">
                <a:solidFill>
                  <a:srgbClr val="FFFFFF"/>
                </a:solidFill>
                <a:latin typeface="+mn-lt"/>
                <a:ea typeface="+mn-ea"/>
                <a:cs typeface="+mn-cs"/>
                <a:sym typeface="Futura"/>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3" name="Número do Slid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m"/>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exto do Título"/>
          <p:cNvSpPr txBox="1"/>
          <p:nvPr>
            <p:ph type="title"/>
          </p:nvPr>
        </p:nvSpPr>
        <p:spPr>
          <a:prstGeom prst="rect">
            <a:avLst/>
          </a:prstGeom>
        </p:spPr>
        <p:txBody>
          <a:bodyPr/>
          <a:lstStyle/>
          <a:p>
            <a:pPr/>
            <a:r>
              <a:t>Texto do Título</a:t>
            </a:r>
          </a:p>
        </p:txBody>
      </p:sp>
      <p:sp>
        <p:nvSpPr>
          <p:cNvPr id="32" name="Nível de Corpo Um…"/>
          <p:cNvSpPr txBox="1"/>
          <p:nvPr>
            <p:ph type="body" sz="quarter" idx="1"/>
          </p:nvPr>
        </p:nvSpPr>
        <p:spPr>
          <a:xfrm>
            <a:off x="673100" y="1320800"/>
            <a:ext cx="11658600" cy="495300"/>
          </a:xfrm>
          <a:prstGeom prst="rect">
            <a:avLst/>
          </a:prstGeom>
        </p:spPr>
        <p:txBody>
          <a:bodyPr/>
          <a:lstStyle>
            <a:lvl1pPr marL="0" indent="0" algn="ctr">
              <a:spcBef>
                <a:spcPts val="0"/>
              </a:spcBef>
              <a:buSzTx/>
              <a:buNone/>
              <a:defRPr cap="all" spc="234" sz="2600">
                <a:latin typeface="+mn-lt"/>
                <a:ea typeface="+mn-ea"/>
                <a:cs typeface="+mn-cs"/>
                <a:sym typeface="Futura"/>
              </a:defRPr>
            </a:lvl1pPr>
            <a:lvl2pPr marL="0" indent="0" algn="ctr">
              <a:spcBef>
                <a:spcPts val="0"/>
              </a:spcBef>
              <a:buSzTx/>
              <a:buNone/>
              <a:defRPr cap="all" spc="234" sz="2600">
                <a:latin typeface="+mn-lt"/>
                <a:ea typeface="+mn-ea"/>
                <a:cs typeface="+mn-cs"/>
                <a:sym typeface="Futura"/>
              </a:defRPr>
            </a:lvl2pPr>
            <a:lvl3pPr marL="0" indent="0" algn="ctr">
              <a:spcBef>
                <a:spcPts val="0"/>
              </a:spcBef>
              <a:buSzTx/>
              <a:buNone/>
              <a:defRPr cap="all" spc="234" sz="2600">
                <a:latin typeface="+mn-lt"/>
                <a:ea typeface="+mn-ea"/>
                <a:cs typeface="+mn-cs"/>
                <a:sym typeface="Futura"/>
              </a:defRPr>
            </a:lvl3pPr>
            <a:lvl4pPr marL="0" indent="0" algn="ctr">
              <a:spcBef>
                <a:spcPts val="0"/>
              </a:spcBef>
              <a:buSzTx/>
              <a:buNone/>
              <a:defRPr cap="all" spc="234" sz="2600">
                <a:latin typeface="+mn-lt"/>
                <a:ea typeface="+mn-ea"/>
                <a:cs typeface="+mn-cs"/>
                <a:sym typeface="Futura"/>
              </a:defRPr>
            </a:lvl4pPr>
            <a:lvl5pPr marL="0" indent="0" algn="ctr">
              <a:spcBef>
                <a:spcPts val="0"/>
              </a:spcBef>
              <a:buSzTx/>
              <a:buNone/>
              <a:defRPr cap="all" spc="234" sz="2600">
                <a:latin typeface="+mn-lt"/>
                <a:ea typeface="+mn-ea"/>
                <a:cs typeface="+mn-cs"/>
                <a:sym typeface="Futura"/>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33"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Centr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exto do Título"/>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Texto do Título</a:t>
            </a:r>
          </a:p>
        </p:txBody>
      </p:sp>
      <p:sp>
        <p:nvSpPr>
          <p:cNvPr id="41" name="Número do Slid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Centr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exto do Título"/>
          <p:cNvSpPr txBox="1"/>
          <p:nvPr>
            <p:ph type="title"/>
          </p:nvPr>
        </p:nvSpPr>
        <p:spPr>
          <a:xfrm>
            <a:off x="673100" y="3086100"/>
            <a:ext cx="11658600" cy="3568700"/>
          </a:xfrm>
          <a:prstGeom prst="rect">
            <a:avLst/>
          </a:prstGeom>
        </p:spPr>
        <p:txBody>
          <a:bodyPr anchor="ctr"/>
          <a:lstStyle>
            <a:lvl1pPr>
              <a:defRPr spc="208" sz="10400"/>
            </a:lvl1pPr>
          </a:lstStyle>
          <a:p>
            <a:pPr/>
            <a:r>
              <a:t>Texto do Título</a:t>
            </a:r>
          </a:p>
        </p:txBody>
      </p:sp>
      <p:sp>
        <p:nvSpPr>
          <p:cNvPr id="49"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m"/>
          <p:cNvSpPr/>
          <p:nvPr>
            <p:ph type="pic" sz="half" idx="13"/>
          </p:nvPr>
        </p:nvSpPr>
        <p:spPr>
          <a:xfrm>
            <a:off x="6191619" y="1082886"/>
            <a:ext cx="5880101"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exto do Título"/>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Texto do Título</a:t>
            </a:r>
          </a:p>
        </p:txBody>
      </p:sp>
      <p:sp>
        <p:nvSpPr>
          <p:cNvPr id="58" name="Nível de Corpo Um…"/>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0">
              <a:spcBef>
                <a:spcPts val="0"/>
              </a:spcBef>
              <a:buClrTx/>
              <a:buSzTx/>
              <a:buNone/>
              <a:defRPr cap="all" spc="79" sz="4000">
                <a:latin typeface="+mn-lt"/>
                <a:ea typeface="+mn-ea"/>
                <a:cs typeface="+mn-cs"/>
                <a:sym typeface="Futura"/>
              </a:defRPr>
            </a:lvl2pPr>
            <a:lvl3pPr marL="0" indent="0">
              <a:spcBef>
                <a:spcPts val="0"/>
              </a:spcBef>
              <a:buClrTx/>
              <a:buSzTx/>
              <a:buNone/>
              <a:defRPr cap="all" spc="79" sz="4000">
                <a:latin typeface="+mn-lt"/>
                <a:ea typeface="+mn-ea"/>
                <a:cs typeface="+mn-cs"/>
                <a:sym typeface="Futura"/>
              </a:defRPr>
            </a:lvl3pPr>
            <a:lvl4pPr marL="0" indent="0">
              <a:spcBef>
                <a:spcPts val="0"/>
              </a:spcBef>
              <a:buClrTx/>
              <a:buSzTx/>
              <a:buNone/>
              <a:defRPr cap="all" spc="79" sz="4000">
                <a:latin typeface="+mn-lt"/>
                <a:ea typeface="+mn-ea"/>
                <a:cs typeface="+mn-cs"/>
                <a:sym typeface="Futura"/>
              </a:defRPr>
            </a:lvl4pPr>
            <a:lvl5pPr marL="0" indent="0">
              <a:spcBef>
                <a:spcPts val="0"/>
              </a:spcBef>
              <a:buClrTx/>
              <a:buSzTx/>
              <a:buNone/>
              <a:defRPr cap="all" spc="79" sz="4000">
                <a:latin typeface="+mn-lt"/>
                <a:ea typeface="+mn-ea"/>
                <a:cs typeface="+mn-cs"/>
                <a:sym typeface="Futura"/>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59"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 Superior">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exto do Título"/>
          <p:cNvSpPr txBox="1"/>
          <p:nvPr>
            <p:ph type="title"/>
          </p:nvPr>
        </p:nvSpPr>
        <p:spPr>
          <a:prstGeom prst="rect">
            <a:avLst/>
          </a:prstGeom>
        </p:spPr>
        <p:txBody>
          <a:bodyPr/>
          <a:lstStyle/>
          <a:p>
            <a:pPr/>
            <a:r>
              <a:t>Texto do Título</a:t>
            </a:r>
          </a:p>
        </p:txBody>
      </p:sp>
      <p:sp>
        <p:nvSpPr>
          <p:cNvPr id="68"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e Marcadore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exto do Título"/>
          <p:cNvSpPr txBox="1"/>
          <p:nvPr>
            <p:ph type="title"/>
          </p:nvPr>
        </p:nvSpPr>
        <p:spPr>
          <a:prstGeom prst="rect">
            <a:avLst/>
          </a:prstGeom>
        </p:spPr>
        <p:txBody>
          <a:bodyPr/>
          <a:lstStyle/>
          <a:p>
            <a:pPr/>
            <a:r>
              <a:t>Texto do Título</a:t>
            </a:r>
          </a:p>
        </p:txBody>
      </p:sp>
      <p:sp>
        <p:nvSpPr>
          <p:cNvPr id="77" name="Nível de Corpo Um…"/>
          <p:cNvSpPr txBox="1"/>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78"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Marcadores e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m"/>
          <p:cNvSpPr/>
          <p:nvPr>
            <p:ph type="pic" sz="half" idx="13"/>
          </p:nvPr>
        </p:nvSpPr>
        <p:spPr>
          <a:xfrm>
            <a:off x="6172200" y="2324089"/>
            <a:ext cx="5943600" cy="656857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exto do Título"/>
          <p:cNvSpPr txBox="1"/>
          <p:nvPr>
            <p:ph type="title"/>
          </p:nvPr>
        </p:nvSpPr>
        <p:spPr>
          <a:prstGeom prst="rect">
            <a:avLst/>
          </a:prstGeom>
        </p:spPr>
        <p:txBody>
          <a:bodyPr/>
          <a:lstStyle/>
          <a:p>
            <a:pPr/>
            <a:r>
              <a:t>Texto do Título</a:t>
            </a:r>
          </a:p>
        </p:txBody>
      </p:sp>
      <p:sp>
        <p:nvSpPr>
          <p:cNvPr id="88" name="Nível de Corpo Um…"/>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89" name="Número do Slide"/>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o do Título"/>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do Título</a:t>
            </a:r>
          </a:p>
        </p:txBody>
      </p:sp>
      <p:sp>
        <p:nvSpPr>
          <p:cNvPr id="3" name="Nível de Corpo Um…"/>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4" name="Número do Slide"/>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3429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10287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7145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2057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24003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2743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g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g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g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github.com/rribesa" TargetMode="External"/><Relationship Id="rId3" Type="http://schemas.openxmlformats.org/officeDocument/2006/relationships/hyperlink" Target="https://www.linkedin.com/in/renato-santos-9a25b221/" TargetMode="External"/><Relationship Id="rId4" Type="http://schemas.openxmlformats.org/officeDocument/2006/relationships/image" Target="../media/image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oroutineS"/>
          <p:cNvSpPr txBox="1"/>
          <p:nvPr>
            <p:ph type="title"/>
          </p:nvPr>
        </p:nvSpPr>
        <p:spPr>
          <a:prstGeom prst="rect">
            <a:avLst/>
          </a:prstGeom>
        </p:spPr>
        <p:txBody>
          <a:bodyPr/>
          <a:lstStyle/>
          <a:p>
            <a:pPr/>
            <a:r>
              <a:t>CoroutineS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Global Scope"/>
          <p:cNvSpPr txBox="1"/>
          <p:nvPr>
            <p:ph type="title"/>
          </p:nvPr>
        </p:nvSpPr>
        <p:spPr>
          <a:prstGeom prst="rect">
            <a:avLst/>
          </a:prstGeom>
        </p:spPr>
        <p:txBody>
          <a:bodyPr/>
          <a:lstStyle>
            <a:lvl1pPr defTabSz="452627">
              <a:defRPr spc="79" sz="3959"/>
            </a:lvl1pPr>
          </a:lstStyle>
          <a:p>
            <a:pPr/>
            <a:r>
              <a:t>Global Scope</a:t>
            </a:r>
          </a:p>
        </p:txBody>
      </p:sp>
      <p:sp>
        <p:nvSpPr>
          <p:cNvPr id="203" name="É usado para iniciar coroutines de nivel superior…"/>
          <p:cNvSpPr txBox="1"/>
          <p:nvPr>
            <p:ph type="body" idx="1"/>
          </p:nvPr>
        </p:nvSpPr>
        <p:spPr>
          <a:xfrm>
            <a:off x="673100" y="2603500"/>
            <a:ext cx="11382248" cy="5157987"/>
          </a:xfrm>
          <a:prstGeom prst="rect">
            <a:avLst/>
          </a:prstGeom>
        </p:spPr>
        <p:txBody>
          <a:bodyPr/>
          <a:lstStyle/>
          <a:p>
            <a:pPr>
              <a:lnSpc>
                <a:spcPts val="6300"/>
              </a:lnSpc>
              <a:spcBef>
                <a:spcPts val="0"/>
              </a:spcBef>
              <a:defRPr spc="0" sz="2600">
                <a:solidFill>
                  <a:srgbClr val="222222"/>
                </a:solidFill>
                <a:latin typeface="Avenir Book"/>
                <a:ea typeface="Avenir Book"/>
                <a:cs typeface="Avenir Book"/>
                <a:sym typeface="Avenir Book"/>
              </a:defRPr>
            </a:pPr>
            <a:r>
              <a:t>É usado para iniciar coroutines de nivel superior</a:t>
            </a:r>
            <a:br/>
          </a:p>
          <a:p>
            <a:pPr>
              <a:lnSpc>
                <a:spcPts val="6300"/>
              </a:lnSpc>
              <a:spcBef>
                <a:spcPts val="0"/>
              </a:spcBef>
              <a:defRPr spc="0" sz="2600">
                <a:solidFill>
                  <a:srgbClr val="222222"/>
                </a:solidFill>
                <a:latin typeface="Avenir Book"/>
                <a:ea typeface="Avenir Book"/>
                <a:cs typeface="Avenir Book"/>
                <a:sym typeface="Avenir Book"/>
              </a:defRPr>
            </a:pPr>
          </a:p>
          <a:p>
            <a:pPr>
              <a:lnSpc>
                <a:spcPts val="6300"/>
              </a:lnSpc>
              <a:spcBef>
                <a:spcPts val="0"/>
              </a:spcBef>
              <a:defRPr spc="0" sz="2600">
                <a:solidFill>
                  <a:srgbClr val="222222"/>
                </a:solidFill>
                <a:latin typeface="Avenir Book"/>
                <a:ea typeface="Avenir Book"/>
                <a:cs typeface="Avenir Book"/>
                <a:sym typeface="Avenir Book"/>
              </a:defRPr>
            </a:pPr>
            <a:r>
              <a:t>Não é Recomendado</a:t>
            </a:r>
            <a:br/>
          </a:p>
          <a:p>
            <a:pPr>
              <a:lnSpc>
                <a:spcPts val="6300"/>
              </a:lnSpc>
              <a:spcBef>
                <a:spcPts val="0"/>
              </a:spcBef>
              <a:defRPr spc="0" sz="2600">
                <a:solidFill>
                  <a:srgbClr val="222222"/>
                </a:solidFill>
                <a:latin typeface="Avenir Book"/>
                <a:ea typeface="Avenir Book"/>
                <a:cs typeface="Avenir Book"/>
                <a:sym typeface="Avenir Book"/>
              </a:defRPr>
            </a:pPr>
          </a:p>
          <a:p>
            <a:pPr>
              <a:lnSpc>
                <a:spcPts val="6300"/>
              </a:lnSpc>
              <a:spcBef>
                <a:spcPts val="0"/>
              </a:spcBef>
              <a:defRPr spc="0" sz="2600">
                <a:solidFill>
                  <a:srgbClr val="222222"/>
                </a:solidFill>
                <a:latin typeface="Avenir Book"/>
                <a:ea typeface="Avenir Book"/>
                <a:cs typeface="Avenir Book"/>
                <a:sym typeface="Avenir Book"/>
              </a:defRPr>
            </a:pPr>
            <a:r>
              <a:t>Recebe Empty no CoroutineContext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MAIN SCOPE, ViewModel Scope…"/>
          <p:cNvSpPr txBox="1"/>
          <p:nvPr>
            <p:ph type="title"/>
          </p:nvPr>
        </p:nvSpPr>
        <p:spPr>
          <a:prstGeom prst="rect">
            <a:avLst/>
          </a:prstGeom>
        </p:spPr>
        <p:txBody>
          <a:bodyPr/>
          <a:lstStyle/>
          <a:p>
            <a:pPr defTabSz="210311">
              <a:defRPr spc="36" sz="1840"/>
            </a:pPr>
            <a:r>
              <a:t>MAIN SCOPE, ViewModel Scope </a:t>
            </a:r>
          </a:p>
          <a:p>
            <a:pPr defTabSz="210311">
              <a:defRPr spc="36" sz="1840"/>
            </a:pPr>
            <a:r>
              <a:t>e LifeCYCLE SCOPE</a:t>
            </a:r>
          </a:p>
        </p:txBody>
      </p:sp>
      <p:sp>
        <p:nvSpPr>
          <p:cNvPr id="208" name="São derivações do Coroutine Scope…"/>
          <p:cNvSpPr txBox="1"/>
          <p:nvPr>
            <p:ph type="body" sz="half" idx="1"/>
          </p:nvPr>
        </p:nvSpPr>
        <p:spPr>
          <a:xfrm>
            <a:off x="673100" y="2603500"/>
            <a:ext cx="11382248" cy="2381758"/>
          </a:xfrm>
          <a:prstGeom prst="rect">
            <a:avLst/>
          </a:prstGeom>
        </p:spPr>
        <p:txBody>
          <a:bodyPr/>
          <a:lstStyle/>
          <a:p>
            <a:pPr>
              <a:lnSpc>
                <a:spcPts val="6300"/>
              </a:lnSpc>
              <a:spcBef>
                <a:spcPts val="0"/>
              </a:spcBef>
              <a:defRPr spc="0" sz="2600">
                <a:solidFill>
                  <a:srgbClr val="222222"/>
                </a:solidFill>
                <a:latin typeface="Avenir Book"/>
                <a:ea typeface="Avenir Book"/>
                <a:cs typeface="Avenir Book"/>
                <a:sym typeface="Avenir Book"/>
              </a:defRPr>
            </a:pPr>
            <a:r>
              <a:t>São derivações do Coroutine Scope</a:t>
            </a:r>
            <a:br/>
            <a:br/>
          </a:p>
          <a:p>
            <a:pPr>
              <a:lnSpc>
                <a:spcPts val="6300"/>
              </a:lnSpc>
              <a:spcBef>
                <a:spcPts val="0"/>
              </a:spcBef>
              <a:defRPr spc="0" sz="2600">
                <a:solidFill>
                  <a:srgbClr val="222222"/>
                </a:solidFill>
                <a:latin typeface="Avenir Book"/>
                <a:ea typeface="Avenir Book"/>
                <a:cs typeface="Avenir Book"/>
                <a:sym typeface="Avenir Book"/>
              </a:defRPr>
            </a:pPr>
            <a:r>
              <a:t>É recomendado a utilização deste escopo</a:t>
            </a:r>
          </a:p>
        </p:txBody>
      </p:sp>
      <p:pic>
        <p:nvPicPr>
          <p:cNvPr id="209" name="androidstudio.gif" descr="androidstudio.gif"/>
          <p:cNvPicPr>
            <a:picLocks noChangeAspect="0"/>
          </p:cNvPicPr>
          <p:nvPr/>
        </p:nvPicPr>
        <p:blipFill>
          <a:blip r:embed="rId3">
            <a:extLst/>
          </a:blip>
          <a:stretch>
            <a:fillRect/>
          </a:stretch>
        </p:blipFill>
        <p:spPr>
          <a:xfrm>
            <a:off x="3498954" y="4936600"/>
            <a:ext cx="5730540" cy="429790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Algumas formas de Execuções"/>
          <p:cNvSpPr txBox="1"/>
          <p:nvPr>
            <p:ph type="title"/>
          </p:nvPr>
        </p:nvSpPr>
        <p:spPr>
          <a:prstGeom prst="rect">
            <a:avLst/>
          </a:prstGeom>
        </p:spPr>
        <p:txBody>
          <a:bodyPr/>
          <a:lstStyle>
            <a:lvl1pPr defTabSz="452627">
              <a:defRPr spc="79" sz="3959"/>
            </a:lvl1pPr>
          </a:lstStyle>
          <a:p>
            <a:pPr/>
            <a:r>
              <a:t>Algumas formas de Execuções</a:t>
            </a:r>
          </a:p>
        </p:txBody>
      </p:sp>
      <p:sp>
        <p:nvSpPr>
          <p:cNvPr id="214" name="RunBlocking…"/>
          <p:cNvSpPr txBox="1"/>
          <p:nvPr>
            <p:ph type="body" idx="1"/>
          </p:nvPr>
        </p:nvSpPr>
        <p:spPr>
          <a:prstGeom prst="rect">
            <a:avLst/>
          </a:prstGeom>
        </p:spPr>
        <p:txBody>
          <a:bodyPr/>
          <a:lstStyle/>
          <a:p>
            <a:pPr>
              <a:defRPr spc="52" sz="2600"/>
            </a:pPr>
            <a:r>
              <a:t>RunBlocking</a:t>
            </a:r>
          </a:p>
          <a:p>
            <a:pPr>
              <a:defRPr spc="52" sz="2600"/>
            </a:pPr>
            <a:r>
              <a:t>Launch</a:t>
            </a:r>
          </a:p>
          <a:p>
            <a:pPr>
              <a:defRPr spc="52" sz="2600"/>
            </a:pPr>
            <a:r>
              <a:t>Async</a:t>
            </a:r>
            <a:br/>
            <a:br/>
            <a:r>
              <a:t>Existem várias maneiras possíveis de criar corotines com base em diferentes requisitos. Nesta seção, vamos dar uma olhada em alguns deles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RunBlocking"/>
          <p:cNvSpPr txBox="1"/>
          <p:nvPr>
            <p:ph type="title"/>
          </p:nvPr>
        </p:nvSpPr>
        <p:spPr>
          <a:prstGeom prst="rect">
            <a:avLst/>
          </a:prstGeom>
        </p:spPr>
        <p:txBody>
          <a:bodyPr/>
          <a:lstStyle>
            <a:lvl1pPr defTabSz="452627">
              <a:defRPr spc="79" sz="3959"/>
            </a:lvl1pPr>
          </a:lstStyle>
          <a:p>
            <a:pPr/>
            <a:r>
              <a:t>RunBlocking</a:t>
            </a:r>
          </a:p>
        </p:txBody>
      </p:sp>
      <p:sp>
        <p:nvSpPr>
          <p:cNvPr id="219" name="Executa uma nova rotina e bloqueia a thread atual até a conclusão da execução"/>
          <p:cNvSpPr txBox="1"/>
          <p:nvPr>
            <p:ph type="body" sz="half" idx="1"/>
          </p:nvPr>
        </p:nvSpPr>
        <p:spPr>
          <a:xfrm>
            <a:off x="673100" y="2603500"/>
            <a:ext cx="11382248" cy="2381758"/>
          </a:xfrm>
          <a:prstGeom prst="rect">
            <a:avLst/>
          </a:prstGeom>
        </p:spPr>
        <p:txBody>
          <a:bodyPr/>
          <a:lstStyle>
            <a:lvl1pPr marL="444500" indent="-444500">
              <a:lnSpc>
                <a:spcPts val="6300"/>
              </a:lnSpc>
              <a:spcBef>
                <a:spcPts val="0"/>
              </a:spcBef>
              <a:defRPr spc="0" sz="2600"/>
            </a:lvl1pPr>
          </a:lstStyle>
          <a:p>
            <a:pPr/>
            <a:r>
              <a:t>Executa uma nova rotina e bloqueia a thread atual até a conclusão da execução</a:t>
            </a:r>
          </a:p>
        </p:txBody>
      </p:sp>
      <p:pic>
        <p:nvPicPr>
          <p:cNvPr id="220" name="Imagem" descr="Imagem"/>
          <p:cNvPicPr>
            <a:picLocks noChangeAspect="1"/>
          </p:cNvPicPr>
          <p:nvPr/>
        </p:nvPicPr>
        <p:blipFill>
          <a:blip r:embed="rId3">
            <a:extLst/>
          </a:blip>
          <a:stretch>
            <a:fillRect/>
          </a:stretch>
        </p:blipFill>
        <p:spPr>
          <a:xfrm>
            <a:off x="673100" y="4485132"/>
            <a:ext cx="11658600" cy="2950634"/>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Launch"/>
          <p:cNvSpPr txBox="1"/>
          <p:nvPr>
            <p:ph type="title"/>
          </p:nvPr>
        </p:nvSpPr>
        <p:spPr>
          <a:prstGeom prst="rect">
            <a:avLst/>
          </a:prstGeom>
        </p:spPr>
        <p:txBody>
          <a:bodyPr/>
          <a:lstStyle>
            <a:lvl1pPr defTabSz="452627">
              <a:defRPr spc="79" sz="3959"/>
            </a:lvl1pPr>
          </a:lstStyle>
          <a:p>
            <a:pPr/>
            <a:r>
              <a:t>Launch</a:t>
            </a:r>
          </a:p>
        </p:txBody>
      </p:sp>
      <p:sp>
        <p:nvSpPr>
          <p:cNvPr id="225" name="Inicia uma nova corotina sem bloquear a thread atual e retorna uma referência à corotina como um trabalho."/>
          <p:cNvSpPr txBox="1"/>
          <p:nvPr>
            <p:ph type="body" sz="half" idx="1"/>
          </p:nvPr>
        </p:nvSpPr>
        <p:spPr>
          <a:xfrm>
            <a:off x="673100" y="2603500"/>
            <a:ext cx="11382248" cy="2381758"/>
          </a:xfrm>
          <a:prstGeom prst="rect">
            <a:avLst/>
          </a:prstGeom>
        </p:spPr>
        <p:txBody>
          <a:bodyPr/>
          <a:lstStyle>
            <a:lvl1pPr marL="0" indent="0">
              <a:lnSpc>
                <a:spcPts val="6300"/>
              </a:lnSpc>
              <a:spcBef>
                <a:spcPts val="0"/>
              </a:spcBef>
              <a:buClrTx/>
              <a:buSzTx/>
              <a:buNone/>
              <a:defRPr spc="0" sz="2600"/>
            </a:lvl1pPr>
          </a:lstStyle>
          <a:p>
            <a:pPr/>
            <a:r>
              <a:t>Inicia uma nova corotina sem bloquear a thread atual e retorna uma referência à corotina como um trabalho. </a:t>
            </a:r>
          </a:p>
        </p:txBody>
      </p:sp>
      <p:pic>
        <p:nvPicPr>
          <p:cNvPr id="226" name="Imagem" descr="Imagem"/>
          <p:cNvPicPr>
            <a:picLocks noChangeAspect="1"/>
          </p:cNvPicPr>
          <p:nvPr/>
        </p:nvPicPr>
        <p:blipFill>
          <a:blip r:embed="rId3">
            <a:extLst/>
          </a:blip>
          <a:stretch>
            <a:fillRect/>
          </a:stretch>
        </p:blipFill>
        <p:spPr>
          <a:xfrm>
            <a:off x="411041" y="4307114"/>
            <a:ext cx="11906365" cy="394429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NTES DO ASYNC - deferred"/>
          <p:cNvSpPr txBox="1"/>
          <p:nvPr>
            <p:ph type="body" idx="13"/>
          </p:nvPr>
        </p:nvSpPr>
        <p:spPr>
          <a:xfrm>
            <a:off x="673100" y="1689100"/>
            <a:ext cx="11658600" cy="536265"/>
          </a:xfrm>
          <a:prstGeom prst="rect">
            <a:avLst/>
          </a:prstGeom>
        </p:spPr>
        <p:txBody>
          <a:bodyPr/>
          <a:lstStyle/>
          <a:p>
            <a:pPr/>
            <a:r>
              <a:t>ANTES DO ASYNC - deferred</a:t>
            </a:r>
          </a:p>
        </p:txBody>
      </p:sp>
      <p:sp>
        <p:nvSpPr>
          <p:cNvPr id="231" name="Entendendo"/>
          <p:cNvSpPr txBox="1"/>
          <p:nvPr>
            <p:ph type="title"/>
          </p:nvPr>
        </p:nvSpPr>
        <p:spPr>
          <a:prstGeom prst="rect">
            <a:avLst/>
          </a:prstGeom>
        </p:spPr>
        <p:txBody>
          <a:bodyPr/>
          <a:lstStyle>
            <a:lvl1pPr defTabSz="452627">
              <a:defRPr spc="79" sz="3959"/>
            </a:lvl1pPr>
          </a:lstStyle>
          <a:p>
            <a:pPr/>
            <a:r>
              <a:t>Entendendo</a:t>
            </a:r>
          </a:p>
        </p:txBody>
      </p:sp>
      <p:pic>
        <p:nvPicPr>
          <p:cNvPr id="232" name="deferred.gif" descr="deferred.gif"/>
          <p:cNvPicPr>
            <a:picLocks noChangeAspect="0"/>
          </p:cNvPicPr>
          <p:nvPr/>
        </p:nvPicPr>
        <p:blipFill>
          <a:blip r:embed="rId3">
            <a:extLst/>
          </a:blip>
          <a:stretch>
            <a:fillRect/>
          </a:stretch>
        </p:blipFill>
        <p:spPr>
          <a:xfrm>
            <a:off x="6096555" y="3384042"/>
            <a:ext cx="6564965" cy="3432661"/>
          </a:xfrm>
          <a:prstGeom prst="rect">
            <a:avLst/>
          </a:prstGeom>
          <a:ln w="12700">
            <a:miter lim="400000"/>
          </a:ln>
        </p:spPr>
      </p:pic>
      <p:sp>
        <p:nvSpPr>
          <p:cNvPr id="233" name="Objeto Futuro…"/>
          <p:cNvSpPr txBox="1"/>
          <p:nvPr>
            <p:ph type="body" sz="half" idx="1"/>
          </p:nvPr>
        </p:nvSpPr>
        <p:spPr>
          <a:xfrm>
            <a:off x="673100" y="3390900"/>
            <a:ext cx="5282058" cy="6451600"/>
          </a:xfrm>
          <a:prstGeom prst="rect">
            <a:avLst/>
          </a:prstGeom>
        </p:spPr>
        <p:txBody>
          <a:bodyPr/>
          <a:lstStyle/>
          <a:p>
            <a:pPr/>
            <a:r>
              <a:t>Objeto Futuro</a:t>
            </a:r>
            <a:br/>
          </a:p>
          <a:p>
            <a:pPr/>
            <a:r>
              <a:t>Promessa</a:t>
            </a:r>
            <a:br/>
          </a:p>
          <a:p>
            <a:pPr/>
            <a:r>
              <a:t>Uso com o. Async</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SYNC"/>
          <p:cNvSpPr txBox="1"/>
          <p:nvPr>
            <p:ph type="title"/>
          </p:nvPr>
        </p:nvSpPr>
        <p:spPr>
          <a:prstGeom prst="rect">
            <a:avLst/>
          </a:prstGeom>
        </p:spPr>
        <p:txBody>
          <a:bodyPr/>
          <a:lstStyle>
            <a:lvl1pPr defTabSz="452627">
              <a:defRPr spc="79" sz="3959"/>
            </a:lvl1pPr>
          </a:lstStyle>
          <a:p>
            <a:pPr/>
            <a:r>
              <a:t>ASYNC</a:t>
            </a:r>
          </a:p>
        </p:txBody>
      </p:sp>
      <p:sp>
        <p:nvSpPr>
          <p:cNvPr id="238" name="Executa uma nova rotina e bloqueia a thread atual até a conclusão da execução"/>
          <p:cNvSpPr txBox="1"/>
          <p:nvPr>
            <p:ph type="body" sz="half" idx="1"/>
          </p:nvPr>
        </p:nvSpPr>
        <p:spPr>
          <a:xfrm>
            <a:off x="673100" y="2603500"/>
            <a:ext cx="11382248" cy="2381758"/>
          </a:xfrm>
          <a:prstGeom prst="rect">
            <a:avLst/>
          </a:prstGeom>
        </p:spPr>
        <p:txBody>
          <a:bodyPr/>
          <a:lstStyle>
            <a:lvl1pPr marL="444500" indent="-444500">
              <a:lnSpc>
                <a:spcPts val="6300"/>
              </a:lnSpc>
              <a:spcBef>
                <a:spcPts val="0"/>
              </a:spcBef>
              <a:defRPr spc="0" sz="2600">
                <a:solidFill>
                  <a:srgbClr val="222222"/>
                </a:solidFill>
                <a:latin typeface="Arial"/>
                <a:ea typeface="Arial"/>
                <a:cs typeface="Arial"/>
                <a:sym typeface="Arial"/>
              </a:defRPr>
            </a:lvl1pPr>
          </a:lstStyle>
          <a:p>
            <a:pPr/>
            <a:r>
              <a:t>Executa uma nova rotina e bloqueia a thread atual até a conclusão da execução</a:t>
            </a:r>
          </a:p>
        </p:txBody>
      </p:sp>
      <p:pic>
        <p:nvPicPr>
          <p:cNvPr id="239" name="maisexemplos.gif" descr="maisexemplos.gif"/>
          <p:cNvPicPr>
            <a:picLocks noChangeAspect="0"/>
          </p:cNvPicPr>
          <p:nvPr/>
        </p:nvPicPr>
        <p:blipFill>
          <a:blip r:embed="rId3">
            <a:extLst/>
          </a:blip>
          <a:stretch>
            <a:fillRect/>
          </a:stretch>
        </p:blipFill>
        <p:spPr>
          <a:xfrm>
            <a:off x="5354701" y="3856431"/>
            <a:ext cx="7027875" cy="3513938"/>
          </a:xfrm>
          <a:prstGeom prst="rect">
            <a:avLst/>
          </a:prstGeom>
          <a:ln w="12700">
            <a:miter lim="400000"/>
          </a:ln>
        </p:spPr>
      </p:pic>
      <p:sp>
        <p:nvSpPr>
          <p:cNvPr id="240" name="eXEMPLO"/>
          <p:cNvSpPr txBox="1"/>
          <p:nvPr/>
        </p:nvSpPr>
        <p:spPr>
          <a:xfrm>
            <a:off x="673100" y="4686300"/>
            <a:ext cx="4889500" cy="1796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cap="all" spc="148" sz="7400">
                <a:latin typeface="+mn-lt"/>
                <a:ea typeface="+mn-ea"/>
                <a:cs typeface="+mn-cs"/>
                <a:sym typeface="Futura"/>
              </a:defRPr>
            </a:lvl1pPr>
          </a:lstStyle>
          <a:p>
            <a:pPr/>
            <a:r>
              <a:t>eXEMPLO</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JOB"/>
          <p:cNvSpPr txBox="1"/>
          <p:nvPr>
            <p:ph type="title"/>
          </p:nvPr>
        </p:nvSpPr>
        <p:spPr>
          <a:prstGeom prst="rect">
            <a:avLst/>
          </a:prstGeom>
        </p:spPr>
        <p:txBody>
          <a:bodyPr/>
          <a:lstStyle>
            <a:lvl1pPr defTabSz="452627">
              <a:defRPr spc="79" sz="3959"/>
            </a:lvl1pPr>
          </a:lstStyle>
          <a:p>
            <a:pPr/>
            <a:r>
              <a:t>JOB</a:t>
            </a:r>
          </a:p>
        </p:txBody>
      </p:sp>
      <p:sp>
        <p:nvSpPr>
          <p:cNvPr id="245" name="É uma atividade cancelável…"/>
          <p:cNvSpPr txBox="1"/>
          <p:nvPr>
            <p:ph type="body" idx="1"/>
          </p:nvPr>
        </p:nvSpPr>
        <p:spPr>
          <a:xfrm>
            <a:off x="673100" y="3111500"/>
            <a:ext cx="11382248" cy="6175114"/>
          </a:xfrm>
          <a:prstGeom prst="rect">
            <a:avLst/>
          </a:prstGeom>
        </p:spPr>
        <p:txBody>
          <a:bodyPr/>
          <a:lstStyle/>
          <a:p>
            <a:pPr marL="444500" indent="-444500">
              <a:lnSpc>
                <a:spcPts val="6500"/>
              </a:lnSpc>
              <a:spcBef>
                <a:spcPts val="0"/>
              </a:spcBef>
              <a:defRPr spc="0" sz="2800">
                <a:solidFill>
                  <a:srgbClr val="222222"/>
                </a:solidFill>
                <a:latin typeface="Arial"/>
                <a:ea typeface="Arial"/>
                <a:cs typeface="Arial"/>
                <a:sym typeface="Arial"/>
              </a:defRPr>
            </a:pPr>
            <a:r>
              <a:t>É uma atividade cancelável</a:t>
            </a:r>
            <a:br/>
            <a:br/>
          </a:p>
          <a:p>
            <a:pPr marL="444500" indent="-444500">
              <a:lnSpc>
                <a:spcPts val="6500"/>
              </a:lnSpc>
              <a:spcBef>
                <a:spcPts val="0"/>
              </a:spcBef>
              <a:defRPr spc="0" sz="2800">
                <a:solidFill>
                  <a:srgbClr val="222222"/>
                </a:solidFill>
                <a:latin typeface="Arial"/>
                <a:ea typeface="Arial"/>
                <a:cs typeface="Arial"/>
                <a:sym typeface="Arial"/>
              </a:defRPr>
            </a:pPr>
            <a:r>
              <a:t>Podem ser divididos em Hierarquias</a:t>
            </a:r>
            <a:br/>
          </a:p>
          <a:p>
            <a:pPr marL="444500" indent="-444500">
              <a:lnSpc>
                <a:spcPts val="6500"/>
              </a:lnSpc>
              <a:spcBef>
                <a:spcPts val="0"/>
              </a:spcBef>
              <a:defRPr spc="0" sz="2800">
                <a:solidFill>
                  <a:srgbClr val="222222"/>
                </a:solidFill>
                <a:latin typeface="Arial"/>
                <a:ea typeface="Arial"/>
                <a:cs typeface="Arial"/>
                <a:sym typeface="Arial"/>
              </a:defRPr>
            </a:pPr>
          </a:p>
          <a:p>
            <a:pPr marL="444500" indent="-444500">
              <a:lnSpc>
                <a:spcPts val="6500"/>
              </a:lnSpc>
              <a:spcBef>
                <a:spcPts val="0"/>
              </a:spcBef>
              <a:defRPr spc="0" sz="2800">
                <a:solidFill>
                  <a:srgbClr val="222222"/>
                </a:solidFill>
                <a:latin typeface="Arial"/>
                <a:ea typeface="Arial"/>
                <a:cs typeface="Arial"/>
                <a:sym typeface="Arial"/>
              </a:defRPr>
            </a:pPr>
            <a:r>
              <a:t>Um escopo sempre é associado a um Job</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upervisor job"/>
          <p:cNvSpPr txBox="1"/>
          <p:nvPr>
            <p:ph type="title"/>
          </p:nvPr>
        </p:nvSpPr>
        <p:spPr>
          <a:prstGeom prst="rect">
            <a:avLst/>
          </a:prstGeom>
        </p:spPr>
        <p:txBody>
          <a:bodyPr/>
          <a:lstStyle>
            <a:lvl1pPr defTabSz="452627">
              <a:defRPr spc="79" sz="3959"/>
            </a:lvl1pPr>
          </a:lstStyle>
          <a:p>
            <a:pPr/>
            <a:r>
              <a:t>supervisor job</a:t>
            </a:r>
          </a:p>
        </p:txBody>
      </p:sp>
      <p:sp>
        <p:nvSpPr>
          <p:cNvPr id="250" name="Os filhos deste job podem falhar de forma independente…"/>
          <p:cNvSpPr txBox="1"/>
          <p:nvPr>
            <p:ph type="body" idx="1"/>
          </p:nvPr>
        </p:nvSpPr>
        <p:spPr>
          <a:xfrm>
            <a:off x="673100" y="3619500"/>
            <a:ext cx="11382248" cy="6019801"/>
          </a:xfrm>
          <a:prstGeom prst="rect">
            <a:avLst/>
          </a:prstGeom>
        </p:spPr>
        <p:txBody>
          <a:bodyPr/>
          <a:lstStyle/>
          <a:p>
            <a:pPr marL="444500" indent="-444500">
              <a:lnSpc>
                <a:spcPts val="6500"/>
              </a:lnSpc>
              <a:spcBef>
                <a:spcPts val="0"/>
              </a:spcBef>
              <a:defRPr spc="0" sz="2800">
                <a:solidFill>
                  <a:srgbClr val="222222"/>
                </a:solidFill>
                <a:latin typeface="Arial"/>
                <a:ea typeface="Arial"/>
                <a:cs typeface="Arial"/>
                <a:sym typeface="Arial"/>
              </a:defRPr>
            </a:pPr>
            <a:r>
              <a:t>Os filhos deste job podem falhar de forma independente</a:t>
            </a:r>
            <a:br/>
            <a:br/>
            <a:br/>
          </a:p>
          <a:p>
            <a:pPr marL="444500" indent="-444500">
              <a:lnSpc>
                <a:spcPts val="6500"/>
              </a:lnSpc>
              <a:spcBef>
                <a:spcPts val="0"/>
              </a:spcBef>
              <a:defRPr spc="0" sz="2800">
                <a:solidFill>
                  <a:srgbClr val="222222"/>
                </a:solidFill>
                <a:latin typeface="Arial"/>
                <a:ea typeface="Arial"/>
                <a:cs typeface="Arial"/>
                <a:sym typeface="Arial"/>
              </a:defRPr>
            </a:pPr>
          </a:p>
          <a:p>
            <a:pPr marL="444500" indent="-444500">
              <a:lnSpc>
                <a:spcPts val="6500"/>
              </a:lnSpc>
              <a:spcBef>
                <a:spcPts val="0"/>
              </a:spcBef>
              <a:defRPr spc="0" sz="2800">
                <a:solidFill>
                  <a:srgbClr val="222222"/>
                </a:solidFill>
                <a:latin typeface="Arial"/>
                <a:ea typeface="Arial"/>
                <a:cs typeface="Arial"/>
                <a:sym typeface="Arial"/>
              </a:defRPr>
            </a:pPr>
            <a:r>
              <a:t>É o mesmo job que o viewmodelscope e o lifecycle usam</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eXEMPLO"/>
          <p:cNvSpPr txBox="1"/>
          <p:nvPr>
            <p:ph type="title"/>
          </p:nvPr>
        </p:nvSpPr>
        <p:spPr>
          <a:prstGeom prst="rect">
            <a:avLst/>
          </a:prstGeom>
        </p:spPr>
        <p:txBody>
          <a:bodyPr/>
          <a:lstStyle/>
          <a:p>
            <a:pPr/>
            <a:r>
              <a:t>eXEMPLO</a:t>
            </a:r>
          </a:p>
        </p:txBody>
      </p:sp>
      <p:sp>
        <p:nvSpPr>
          <p:cNvPr id="255" name="Coroutines"/>
          <p:cNvSpPr txBox="1"/>
          <p:nvPr>
            <p:ph type="body" sz="quarter" idx="1"/>
          </p:nvPr>
        </p:nvSpPr>
        <p:spPr>
          <a:prstGeom prst="rect">
            <a:avLst/>
          </a:prstGeom>
        </p:spPr>
        <p:txBody>
          <a:bodyPr/>
          <a:lstStyle/>
          <a:p>
            <a:pPr/>
            <a:r>
              <a:t>Coroutines</a:t>
            </a:r>
          </a:p>
        </p:txBody>
      </p:sp>
      <p:pic>
        <p:nvPicPr>
          <p:cNvPr id="256" name="programando.gif" descr="programando.gif"/>
          <p:cNvPicPr>
            <a:picLocks noChangeAspect="0"/>
          </p:cNvPicPr>
          <p:nvPr/>
        </p:nvPicPr>
        <p:blipFill>
          <a:blip r:embed="rId2">
            <a:extLst/>
          </a:blip>
          <a:stretch>
            <a:fillRect/>
          </a:stretch>
        </p:blipFill>
        <p:spPr>
          <a:xfrm>
            <a:off x="5956300" y="3048000"/>
            <a:ext cx="6350000" cy="3810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O que São Coroutines?"/>
          <p:cNvSpPr txBox="1"/>
          <p:nvPr>
            <p:ph type="title"/>
          </p:nvPr>
        </p:nvSpPr>
        <p:spPr>
          <a:prstGeom prst="rect">
            <a:avLst/>
          </a:prstGeom>
        </p:spPr>
        <p:txBody>
          <a:bodyPr/>
          <a:lstStyle>
            <a:lvl1pPr defTabSz="452627">
              <a:defRPr spc="79" sz="3959"/>
            </a:lvl1pPr>
          </a:lstStyle>
          <a:p>
            <a:pPr/>
            <a:r>
              <a:t>O que São Coroutines?</a:t>
            </a:r>
          </a:p>
        </p:txBody>
      </p:sp>
      <p:sp>
        <p:nvSpPr>
          <p:cNvPr id="163" name="Operações que são executadas sem travar uma thread.…"/>
          <p:cNvSpPr txBox="1"/>
          <p:nvPr>
            <p:ph type="body" sz="half" idx="1"/>
          </p:nvPr>
        </p:nvSpPr>
        <p:spPr>
          <a:xfrm>
            <a:off x="584200" y="2374900"/>
            <a:ext cx="4775200" cy="6019800"/>
          </a:xfrm>
          <a:prstGeom prst="rect">
            <a:avLst/>
          </a:prstGeom>
        </p:spPr>
        <p:txBody>
          <a:bodyPr/>
          <a:lstStyle/>
          <a:p>
            <a:pPr>
              <a:defRPr spc="52" sz="2600"/>
            </a:pPr>
            <a:r>
              <a:t>Operações que são executadas sem travar uma thread.</a:t>
            </a:r>
            <a:br/>
          </a:p>
          <a:p>
            <a:pPr>
              <a:defRPr spc="52" sz="2600"/>
            </a:pPr>
            <a:r>
              <a:t>Uma forma de escrever código Assíncrono</a:t>
            </a:r>
            <a:br/>
          </a:p>
          <a:p>
            <a:pPr marL="0" indent="0">
              <a:lnSpc>
                <a:spcPct val="117999"/>
              </a:lnSpc>
              <a:spcBef>
                <a:spcPts val="0"/>
              </a:spcBef>
              <a:buClrTx/>
              <a:buSzTx/>
              <a:buNone/>
              <a:defRPr spc="0" sz="2600">
                <a:solidFill>
                  <a:srgbClr val="000000"/>
                </a:solidFill>
              </a:defRPr>
            </a:pPr>
          </a:p>
          <a:p>
            <a:pPr marL="349250" indent="-349250">
              <a:lnSpc>
                <a:spcPct val="117999"/>
              </a:lnSpc>
              <a:spcBef>
                <a:spcPts val="0"/>
              </a:spcBef>
              <a:defRPr spc="0" sz="2600"/>
            </a:pPr>
            <a:r>
              <a:t>Ja estão disponíveis desde a versão 1.1 do Kotlin</a:t>
            </a:r>
          </a:p>
        </p:txBody>
      </p:sp>
      <p:pic>
        <p:nvPicPr>
          <p:cNvPr id="164" name="o que sao coroutines.gif" descr="o que sao coroutines.gif"/>
          <p:cNvPicPr>
            <a:picLocks noChangeAspect="0"/>
          </p:cNvPicPr>
          <p:nvPr/>
        </p:nvPicPr>
        <p:blipFill>
          <a:blip r:embed="rId3">
            <a:extLst/>
          </a:blip>
          <a:stretch>
            <a:fillRect/>
          </a:stretch>
        </p:blipFill>
        <p:spPr>
          <a:xfrm>
            <a:off x="6165596" y="2401442"/>
            <a:ext cx="6223001" cy="6045201"/>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E TEM mAIS"/>
          <p:cNvSpPr txBox="1"/>
          <p:nvPr>
            <p:ph type="title"/>
          </p:nvPr>
        </p:nvSpPr>
        <p:spPr>
          <a:prstGeom prst="rect">
            <a:avLst/>
          </a:prstGeom>
        </p:spPr>
        <p:txBody>
          <a:bodyPr/>
          <a:lstStyle>
            <a:lvl1pPr defTabSz="452627">
              <a:defRPr spc="79" sz="3959"/>
            </a:lvl1pPr>
          </a:lstStyle>
          <a:p>
            <a:pPr/>
            <a:r>
              <a:t>E TEM mAIS</a:t>
            </a:r>
          </a:p>
        </p:txBody>
      </p:sp>
      <p:sp>
        <p:nvSpPr>
          <p:cNvPr id="259" name="Channel…"/>
          <p:cNvSpPr txBox="1"/>
          <p:nvPr>
            <p:ph type="body" idx="1"/>
          </p:nvPr>
        </p:nvSpPr>
        <p:spPr>
          <a:prstGeom prst="rect">
            <a:avLst/>
          </a:prstGeom>
        </p:spPr>
        <p:txBody>
          <a:bodyPr/>
          <a:lstStyle/>
          <a:p>
            <a:pPr>
              <a:defRPr spc="52" sz="2600"/>
            </a:pPr>
            <a:r>
              <a:t>Channel</a:t>
            </a:r>
            <a:br/>
          </a:p>
          <a:p>
            <a:pPr>
              <a:defRPr spc="52" sz="2600"/>
            </a:pPr>
            <a:r>
              <a:t>Flow</a:t>
            </a:r>
            <a:br/>
          </a:p>
          <a:p>
            <a:pPr>
              <a:defRPr spc="52" sz="2600"/>
            </a:pPr>
            <a:r>
              <a:t>…</a:t>
            </a:r>
            <a:br/>
            <a:b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Para mais conhecimento de coroutines"/>
          <p:cNvSpPr txBox="1"/>
          <p:nvPr>
            <p:ph type="body" idx="13"/>
          </p:nvPr>
        </p:nvSpPr>
        <p:spPr>
          <a:prstGeom prst="rect">
            <a:avLst/>
          </a:prstGeom>
        </p:spPr>
        <p:txBody>
          <a:bodyPr/>
          <a:lstStyle/>
          <a:p>
            <a:pPr/>
            <a:r>
              <a:t>Para mais conhecimento de coroutines</a:t>
            </a:r>
          </a:p>
        </p:txBody>
      </p:sp>
      <p:sp>
        <p:nvSpPr>
          <p:cNvPr id="264" name="Links uteis"/>
          <p:cNvSpPr txBox="1"/>
          <p:nvPr>
            <p:ph type="title"/>
          </p:nvPr>
        </p:nvSpPr>
        <p:spPr>
          <a:prstGeom prst="rect">
            <a:avLst/>
          </a:prstGeom>
        </p:spPr>
        <p:txBody>
          <a:bodyPr/>
          <a:lstStyle>
            <a:lvl1pPr defTabSz="452627">
              <a:defRPr spc="79" sz="3959"/>
            </a:lvl1pPr>
          </a:lstStyle>
          <a:p>
            <a:pPr/>
            <a:r>
              <a:t>Links uteis</a:t>
            </a:r>
          </a:p>
        </p:txBody>
      </p:sp>
      <p:pic>
        <p:nvPicPr>
          <p:cNvPr id="265" name="frame.png" descr="frame.png"/>
          <p:cNvPicPr>
            <a:picLocks noChangeAspect="1"/>
          </p:cNvPicPr>
          <p:nvPr/>
        </p:nvPicPr>
        <p:blipFill>
          <a:blip r:embed="rId2">
            <a:extLst/>
          </a:blip>
          <a:stretch>
            <a:fillRect/>
          </a:stretch>
        </p:blipFill>
        <p:spPr>
          <a:xfrm>
            <a:off x="4398257" y="3009231"/>
            <a:ext cx="4208286" cy="545534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Dúvidas"/>
          <p:cNvSpPr txBox="1"/>
          <p:nvPr>
            <p:ph type="title"/>
          </p:nvPr>
        </p:nvSpPr>
        <p:spPr>
          <a:prstGeom prst="rect">
            <a:avLst/>
          </a:prstGeom>
        </p:spPr>
        <p:txBody>
          <a:bodyPr/>
          <a:lstStyle>
            <a:lvl1pPr defTabSz="452627">
              <a:defRPr spc="79" sz="3959"/>
            </a:lvl1pPr>
          </a:lstStyle>
          <a:p>
            <a:pPr/>
            <a:r>
              <a:t>Dúvidas</a:t>
            </a:r>
          </a:p>
        </p:txBody>
      </p:sp>
      <p:pic>
        <p:nvPicPr>
          <p:cNvPr id="268" name="duvidas.gif" descr="duvidas.gif"/>
          <p:cNvPicPr>
            <a:picLocks noChangeAspect="0"/>
          </p:cNvPicPr>
          <p:nvPr/>
        </p:nvPicPr>
        <p:blipFill>
          <a:blip r:embed="rId2">
            <a:extLst/>
          </a:blip>
          <a:stretch>
            <a:fillRect/>
          </a:stretch>
        </p:blipFill>
        <p:spPr>
          <a:xfrm>
            <a:off x="4551866" y="2513733"/>
            <a:ext cx="4432301" cy="63500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Renato Ribeiro dos Santos"/>
          <p:cNvSpPr txBox="1"/>
          <p:nvPr>
            <p:ph type="body" idx="14"/>
          </p:nvPr>
        </p:nvSpPr>
        <p:spPr>
          <a:prstGeom prst="rect">
            <a:avLst/>
          </a:prstGeom>
        </p:spPr>
        <p:txBody>
          <a:bodyPr/>
          <a:lstStyle/>
          <a:p>
            <a:pPr/>
            <a:r>
              <a:t>Renato Ribeiro dos Santos</a:t>
            </a:r>
          </a:p>
        </p:txBody>
      </p:sp>
      <p:sp>
        <p:nvSpPr>
          <p:cNvPr id="271" name="Contatos"/>
          <p:cNvSpPr txBox="1"/>
          <p:nvPr>
            <p:ph type="title"/>
          </p:nvPr>
        </p:nvSpPr>
        <p:spPr>
          <a:prstGeom prst="rect">
            <a:avLst/>
          </a:prstGeom>
        </p:spPr>
        <p:txBody>
          <a:bodyPr/>
          <a:lstStyle>
            <a:lvl1pPr defTabSz="452627">
              <a:defRPr spc="79" sz="3959"/>
            </a:lvl1pPr>
          </a:lstStyle>
          <a:p>
            <a:pPr/>
            <a:r>
              <a:t>Contatos</a:t>
            </a:r>
          </a:p>
        </p:txBody>
      </p:sp>
      <p:sp>
        <p:nvSpPr>
          <p:cNvPr id="272" name="github: https://github.com/rribesa…"/>
          <p:cNvSpPr txBox="1"/>
          <p:nvPr>
            <p:ph type="body" sz="half" idx="1"/>
          </p:nvPr>
        </p:nvSpPr>
        <p:spPr>
          <a:xfrm>
            <a:off x="673100" y="3098800"/>
            <a:ext cx="4775200" cy="6019800"/>
          </a:xfrm>
          <a:prstGeom prst="rect">
            <a:avLst/>
          </a:prstGeom>
        </p:spPr>
        <p:txBody>
          <a:bodyPr/>
          <a:lstStyle/>
          <a:p>
            <a:pPr/>
            <a:r>
              <a:t>github: </a:t>
            </a:r>
            <a:r>
              <a:rPr u="sng">
                <a:hlinkClick r:id="rId2" invalidUrl="" action="" tgtFrame="" tooltip="" history="1" highlightClick="0" endSnd="0"/>
              </a:rPr>
              <a:t>https://github.com/rribesa</a:t>
            </a:r>
            <a:br/>
            <a:br/>
          </a:p>
          <a:p>
            <a:pPr/>
            <a:r>
              <a:t>Linkedin: </a:t>
            </a:r>
            <a:r>
              <a:rPr u="sng">
                <a:hlinkClick r:id="rId3" invalidUrl="" action="" tgtFrame="" tooltip="" history="1" highlightClick="0" endSnd="0"/>
              </a:rPr>
              <a:t>https://www.linkedin.com/in/renato-santos-9a25b221/</a:t>
            </a:r>
          </a:p>
        </p:txBody>
      </p:sp>
      <p:pic>
        <p:nvPicPr>
          <p:cNvPr id="273" name="download.png" descr="download.png"/>
          <p:cNvPicPr>
            <a:picLocks noChangeAspect="1"/>
          </p:cNvPicPr>
          <p:nvPr/>
        </p:nvPicPr>
        <p:blipFill>
          <a:blip r:embed="rId4">
            <a:extLst/>
          </a:blip>
          <a:srcRect l="2496" t="13256" r="2496" b="20809"/>
          <a:stretch>
            <a:fillRect/>
          </a:stretch>
        </p:blipFill>
        <p:spPr>
          <a:xfrm>
            <a:off x="7318446" y="3096070"/>
            <a:ext cx="4298914" cy="530650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ntes de criar precisamos entender"/>
          <p:cNvSpPr txBox="1"/>
          <p:nvPr>
            <p:ph type="body" idx="13"/>
          </p:nvPr>
        </p:nvSpPr>
        <p:spPr>
          <a:xfrm>
            <a:off x="673100" y="1549400"/>
            <a:ext cx="11658600" cy="536265"/>
          </a:xfrm>
          <a:prstGeom prst="rect">
            <a:avLst/>
          </a:prstGeom>
        </p:spPr>
        <p:txBody>
          <a:bodyPr/>
          <a:lstStyle/>
          <a:p>
            <a:pPr/>
            <a:r>
              <a:t>Antes de criar precisamos entender</a:t>
            </a:r>
          </a:p>
        </p:txBody>
      </p:sp>
      <p:sp>
        <p:nvSpPr>
          <p:cNvPr id="169" name="Entendendo"/>
          <p:cNvSpPr txBox="1"/>
          <p:nvPr>
            <p:ph type="title"/>
          </p:nvPr>
        </p:nvSpPr>
        <p:spPr>
          <a:prstGeom prst="rect">
            <a:avLst/>
          </a:prstGeom>
        </p:spPr>
        <p:txBody>
          <a:bodyPr/>
          <a:lstStyle>
            <a:lvl1pPr defTabSz="452627">
              <a:defRPr spc="79" sz="3959"/>
            </a:lvl1pPr>
          </a:lstStyle>
          <a:p>
            <a:pPr/>
            <a:r>
              <a:t>Entendendo</a:t>
            </a:r>
          </a:p>
        </p:txBody>
      </p:sp>
      <p:sp>
        <p:nvSpPr>
          <p:cNvPr id="170" name="Suspend Function…"/>
          <p:cNvSpPr txBox="1"/>
          <p:nvPr>
            <p:ph type="body" idx="1"/>
          </p:nvPr>
        </p:nvSpPr>
        <p:spPr>
          <a:xfrm>
            <a:off x="673100" y="3136900"/>
            <a:ext cx="11658600" cy="6451600"/>
          </a:xfrm>
          <a:prstGeom prst="rect">
            <a:avLst/>
          </a:prstGeom>
        </p:spPr>
        <p:txBody>
          <a:bodyPr/>
          <a:lstStyle/>
          <a:p>
            <a:pPr>
              <a:defRPr spc="52" sz="2600"/>
            </a:pPr>
            <a:r>
              <a:t>Suspend Function</a:t>
            </a:r>
            <a:br/>
          </a:p>
          <a:p>
            <a:pPr>
              <a:defRPr spc="52" sz="2600"/>
            </a:pPr>
            <a:r>
              <a:t>Context e Dispatchers</a:t>
            </a:r>
            <a:br/>
          </a:p>
          <a:p>
            <a:pPr>
              <a:defRPr spc="52" sz="2600"/>
            </a:pPr>
            <a:r>
              <a:t>Scopes e Jobs</a:t>
            </a:r>
            <a:br/>
          </a:p>
          <a:p>
            <a:pPr>
              <a:defRPr spc="52" sz="2600"/>
            </a:pPr>
            <a:r>
              <a:t>Tipos de Execução</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uspend functions"/>
          <p:cNvSpPr txBox="1"/>
          <p:nvPr>
            <p:ph type="title"/>
          </p:nvPr>
        </p:nvSpPr>
        <p:spPr>
          <a:prstGeom prst="rect">
            <a:avLst/>
          </a:prstGeom>
        </p:spPr>
        <p:txBody>
          <a:bodyPr/>
          <a:lstStyle>
            <a:lvl1pPr defTabSz="452627">
              <a:defRPr spc="79" sz="3959"/>
            </a:lvl1pPr>
          </a:lstStyle>
          <a:p>
            <a:pPr/>
            <a:r>
              <a:t>Suspend functions</a:t>
            </a:r>
          </a:p>
        </p:txBody>
      </p:sp>
      <p:sp>
        <p:nvSpPr>
          <p:cNvPr id="173" name="Qualquer função que pode ser pausada e retomada…"/>
          <p:cNvSpPr txBox="1"/>
          <p:nvPr>
            <p:ph type="body" sz="half" idx="1"/>
          </p:nvPr>
        </p:nvSpPr>
        <p:spPr>
          <a:xfrm>
            <a:off x="673100" y="2603500"/>
            <a:ext cx="11382248" cy="2381758"/>
          </a:xfrm>
          <a:prstGeom prst="rect">
            <a:avLst/>
          </a:prstGeom>
        </p:spPr>
        <p:txBody>
          <a:bodyPr/>
          <a:lstStyle/>
          <a:p>
            <a:pPr>
              <a:lnSpc>
                <a:spcPts val="6300"/>
              </a:lnSpc>
              <a:spcBef>
                <a:spcPts val="0"/>
              </a:spcBef>
              <a:defRPr spc="0" sz="2600">
                <a:solidFill>
                  <a:srgbClr val="222222"/>
                </a:solidFill>
                <a:latin typeface="Avenir Book"/>
                <a:ea typeface="Avenir Book"/>
                <a:cs typeface="Avenir Book"/>
                <a:sym typeface="Avenir Book"/>
              </a:defRPr>
            </a:pPr>
            <a:r>
              <a:t>Qualquer função que pode ser pausada e retomada</a:t>
            </a:r>
          </a:p>
          <a:p>
            <a:pPr>
              <a:lnSpc>
                <a:spcPts val="6300"/>
              </a:lnSpc>
              <a:spcBef>
                <a:spcPts val="0"/>
              </a:spcBef>
              <a:defRPr spc="0" sz="2600">
                <a:solidFill>
                  <a:srgbClr val="222222"/>
                </a:solidFill>
                <a:latin typeface="Avenir Book"/>
                <a:ea typeface="Avenir Book"/>
                <a:cs typeface="Avenir Book"/>
                <a:sym typeface="Avenir Book"/>
              </a:defRPr>
            </a:pPr>
          </a:p>
          <a:p>
            <a:pPr>
              <a:lnSpc>
                <a:spcPts val="6300"/>
              </a:lnSpc>
              <a:spcBef>
                <a:spcPts val="0"/>
              </a:spcBef>
              <a:defRPr spc="0" sz="2600">
                <a:solidFill>
                  <a:srgbClr val="222222"/>
                </a:solidFill>
                <a:latin typeface="Avenir Book"/>
                <a:ea typeface="Avenir Book"/>
                <a:cs typeface="Avenir Book"/>
                <a:sym typeface="Avenir Book"/>
              </a:defRPr>
            </a:pPr>
            <a:r>
              <a:t>Exemplo usando Room:</a:t>
            </a:r>
          </a:p>
        </p:txBody>
      </p:sp>
      <p:pic>
        <p:nvPicPr>
          <p:cNvPr id="174" name="Imagem" descr="Imagem"/>
          <p:cNvPicPr>
            <a:picLocks noChangeAspect="1"/>
          </p:cNvPicPr>
          <p:nvPr/>
        </p:nvPicPr>
        <p:blipFill>
          <a:blip r:embed="rId3">
            <a:extLst/>
          </a:blip>
          <a:stretch>
            <a:fillRect/>
          </a:stretch>
        </p:blipFill>
        <p:spPr>
          <a:xfrm>
            <a:off x="596011" y="4291979"/>
            <a:ext cx="11658601" cy="4686301"/>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uspend functions"/>
          <p:cNvSpPr txBox="1"/>
          <p:nvPr>
            <p:ph type="title"/>
          </p:nvPr>
        </p:nvSpPr>
        <p:spPr>
          <a:prstGeom prst="rect">
            <a:avLst/>
          </a:prstGeom>
        </p:spPr>
        <p:txBody>
          <a:bodyPr/>
          <a:lstStyle>
            <a:lvl1pPr defTabSz="452627">
              <a:defRPr spc="79" sz="3959"/>
            </a:lvl1pPr>
          </a:lstStyle>
          <a:p>
            <a:pPr/>
            <a:r>
              <a:t>Suspend functions</a:t>
            </a:r>
          </a:p>
        </p:txBody>
      </p:sp>
      <p:sp>
        <p:nvSpPr>
          <p:cNvPr id="179" name="Exemplo Usando RETROFIT"/>
          <p:cNvSpPr txBox="1"/>
          <p:nvPr>
            <p:ph type="body" sz="half" idx="1"/>
          </p:nvPr>
        </p:nvSpPr>
        <p:spPr>
          <a:xfrm>
            <a:off x="673100" y="2603500"/>
            <a:ext cx="11382248" cy="2381758"/>
          </a:xfrm>
          <a:prstGeom prst="rect">
            <a:avLst/>
          </a:prstGeom>
        </p:spPr>
        <p:txBody>
          <a:bodyPr/>
          <a:lstStyle>
            <a:lvl1pPr>
              <a:lnSpc>
                <a:spcPts val="6300"/>
              </a:lnSpc>
              <a:spcBef>
                <a:spcPts val="0"/>
              </a:spcBef>
              <a:defRPr spc="0" sz="2600">
                <a:solidFill>
                  <a:srgbClr val="222222"/>
                </a:solidFill>
                <a:latin typeface="Avenir Book"/>
                <a:ea typeface="Avenir Book"/>
                <a:cs typeface="Avenir Book"/>
                <a:sym typeface="Avenir Book"/>
              </a:defRPr>
            </a:lvl1pPr>
          </a:lstStyle>
          <a:p>
            <a:pPr/>
            <a:r>
              <a:t>Exemplo Usando RETROFIT</a:t>
            </a:r>
          </a:p>
        </p:txBody>
      </p:sp>
      <p:pic>
        <p:nvPicPr>
          <p:cNvPr id="180" name="Imagem" descr="Imagem"/>
          <p:cNvPicPr>
            <a:picLocks noChangeAspect="1"/>
          </p:cNvPicPr>
          <p:nvPr/>
        </p:nvPicPr>
        <p:blipFill>
          <a:blip r:embed="rId3">
            <a:extLst/>
          </a:blip>
          <a:stretch>
            <a:fillRect/>
          </a:stretch>
        </p:blipFill>
        <p:spPr>
          <a:xfrm>
            <a:off x="673100" y="3930987"/>
            <a:ext cx="11835902" cy="349893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Context &amp; Dispatchers"/>
          <p:cNvSpPr txBox="1"/>
          <p:nvPr>
            <p:ph type="title"/>
          </p:nvPr>
        </p:nvSpPr>
        <p:spPr>
          <a:prstGeom prst="rect">
            <a:avLst/>
          </a:prstGeom>
        </p:spPr>
        <p:txBody>
          <a:bodyPr/>
          <a:lstStyle>
            <a:lvl1pPr defTabSz="452627">
              <a:defRPr spc="79" sz="3959"/>
            </a:lvl1pPr>
          </a:lstStyle>
          <a:p>
            <a:pPr/>
            <a:r>
              <a:t>Context &amp; Dispatchers</a:t>
            </a:r>
          </a:p>
        </p:txBody>
      </p:sp>
      <p:sp>
        <p:nvSpPr>
          <p:cNvPr id="185" name="Dispatcher.UI…"/>
          <p:cNvSpPr txBox="1"/>
          <p:nvPr>
            <p:ph type="body" idx="1"/>
          </p:nvPr>
        </p:nvSpPr>
        <p:spPr>
          <a:prstGeom prst="rect">
            <a:avLst/>
          </a:prstGeom>
        </p:spPr>
        <p:txBody>
          <a:bodyPr/>
          <a:lstStyle/>
          <a:p>
            <a:pPr>
              <a:defRPr spc="52" sz="2600"/>
            </a:pPr>
            <a:r>
              <a:t>Dispatcher.UI</a:t>
            </a:r>
          </a:p>
          <a:p>
            <a:pPr>
              <a:defRPr spc="52" sz="2600"/>
            </a:pPr>
            <a:r>
              <a:t>Dispatcher.IO</a:t>
            </a:r>
          </a:p>
          <a:p>
            <a:pPr>
              <a:defRPr spc="52" sz="2600"/>
            </a:pPr>
            <a:r>
              <a:t>Dispatcher.Unconfined</a:t>
            </a:r>
          </a:p>
          <a:p>
            <a:pPr>
              <a:defRPr spc="52" sz="2600"/>
            </a:pPr>
            <a:r>
              <a:t>Dispatcher.Default</a:t>
            </a:r>
            <a:br/>
            <a:br/>
            <a:r>
              <a:t>Um Dispatcher pode ser declarado no momento da chamada da coroutine, ou no momento em que você declara a suspend function, se não declarar o Dispatcher ele ira executar no Default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eXEMPLO"/>
          <p:cNvSpPr txBox="1"/>
          <p:nvPr>
            <p:ph type="title"/>
          </p:nvPr>
        </p:nvSpPr>
        <p:spPr>
          <a:prstGeom prst="rect">
            <a:avLst/>
          </a:prstGeom>
        </p:spPr>
        <p:txBody>
          <a:bodyPr/>
          <a:lstStyle/>
          <a:p>
            <a:pPr/>
            <a:r>
              <a:t>eXEMPLO</a:t>
            </a:r>
          </a:p>
        </p:txBody>
      </p:sp>
      <p:sp>
        <p:nvSpPr>
          <p:cNvPr id="190" name="Dispatchers"/>
          <p:cNvSpPr txBox="1"/>
          <p:nvPr>
            <p:ph type="body" sz="quarter" idx="1"/>
          </p:nvPr>
        </p:nvSpPr>
        <p:spPr>
          <a:prstGeom prst="rect">
            <a:avLst/>
          </a:prstGeom>
        </p:spPr>
        <p:txBody>
          <a:bodyPr/>
          <a:lstStyle/>
          <a:p>
            <a:pPr/>
            <a:r>
              <a:t>Dispatchers</a:t>
            </a:r>
          </a:p>
        </p:txBody>
      </p:sp>
      <p:pic>
        <p:nvPicPr>
          <p:cNvPr id="191" name="exemplo dispatcher.gif" descr="exemplo dispatcher.gif"/>
          <p:cNvPicPr>
            <a:picLocks noChangeAspect="0"/>
          </p:cNvPicPr>
          <p:nvPr/>
        </p:nvPicPr>
        <p:blipFill>
          <a:blip r:embed="rId2">
            <a:extLst/>
          </a:blip>
          <a:stretch>
            <a:fillRect/>
          </a:stretch>
        </p:blipFill>
        <p:spPr>
          <a:xfrm>
            <a:off x="5660808" y="2924648"/>
            <a:ext cx="6940984" cy="390430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copes"/>
          <p:cNvSpPr txBox="1"/>
          <p:nvPr>
            <p:ph type="title"/>
          </p:nvPr>
        </p:nvSpPr>
        <p:spPr>
          <a:prstGeom prst="rect">
            <a:avLst/>
          </a:prstGeom>
        </p:spPr>
        <p:txBody>
          <a:bodyPr/>
          <a:lstStyle>
            <a:lvl1pPr defTabSz="452627">
              <a:defRPr spc="79" sz="3959"/>
            </a:lvl1pPr>
          </a:lstStyle>
          <a:p>
            <a:pPr/>
            <a:r>
              <a:t>Scopes</a:t>
            </a:r>
          </a:p>
        </p:txBody>
      </p:sp>
      <p:sp>
        <p:nvSpPr>
          <p:cNvPr id="194" name="Coroutine Scope…"/>
          <p:cNvSpPr txBox="1"/>
          <p:nvPr>
            <p:ph type="body" idx="1"/>
          </p:nvPr>
        </p:nvSpPr>
        <p:spPr>
          <a:prstGeom prst="rect">
            <a:avLst/>
          </a:prstGeom>
        </p:spPr>
        <p:txBody>
          <a:bodyPr/>
          <a:lstStyle/>
          <a:p>
            <a:pPr>
              <a:defRPr spc="52" sz="2600"/>
            </a:pPr>
            <a:r>
              <a:t>Coroutine Scope</a:t>
            </a:r>
            <a:br/>
          </a:p>
          <a:p>
            <a:pPr>
              <a:defRPr spc="52" sz="2600"/>
            </a:pPr>
            <a:r>
              <a:t>Global Scope</a:t>
            </a:r>
            <a:br/>
          </a:p>
          <a:p>
            <a:pPr>
              <a:defRPr spc="52" sz="2600"/>
            </a:pPr>
            <a:r>
              <a:t>ViewModel Scope</a:t>
            </a:r>
            <a:br/>
          </a:p>
          <a:p>
            <a:pPr>
              <a:defRPr spc="52" sz="2600"/>
            </a:pPr>
            <a:r>
              <a:t>LifeCycle Scope</a:t>
            </a:r>
            <a:br/>
          </a:p>
          <a:p>
            <a:pPr>
              <a:defRPr spc="52" sz="2600"/>
            </a:pPr>
            <a:r>
              <a:t>Main Scope</a:t>
            </a: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OROUTINE SCOPE"/>
          <p:cNvSpPr txBox="1"/>
          <p:nvPr>
            <p:ph type="title"/>
          </p:nvPr>
        </p:nvSpPr>
        <p:spPr>
          <a:prstGeom prst="rect">
            <a:avLst/>
          </a:prstGeom>
        </p:spPr>
        <p:txBody>
          <a:bodyPr/>
          <a:lstStyle>
            <a:lvl1pPr defTabSz="452627">
              <a:defRPr spc="79" sz="3959"/>
            </a:lvl1pPr>
          </a:lstStyle>
          <a:p>
            <a:pPr/>
            <a:r>
              <a:t>COROUTINE SCOPE</a:t>
            </a:r>
          </a:p>
        </p:txBody>
      </p:sp>
      <p:sp>
        <p:nvSpPr>
          <p:cNvPr id="197" name="É uma interface que somente possui o Coroutine Context…"/>
          <p:cNvSpPr txBox="1"/>
          <p:nvPr>
            <p:ph type="body" sz="half" idx="1"/>
          </p:nvPr>
        </p:nvSpPr>
        <p:spPr>
          <a:xfrm>
            <a:off x="673100" y="2603500"/>
            <a:ext cx="11382248" cy="2381758"/>
          </a:xfrm>
          <a:prstGeom prst="rect">
            <a:avLst/>
          </a:prstGeom>
        </p:spPr>
        <p:txBody>
          <a:bodyPr/>
          <a:lstStyle/>
          <a:p>
            <a:pPr>
              <a:lnSpc>
                <a:spcPts val="6300"/>
              </a:lnSpc>
              <a:spcBef>
                <a:spcPts val="0"/>
              </a:spcBef>
              <a:defRPr spc="0" sz="2600">
                <a:solidFill>
                  <a:srgbClr val="222222"/>
                </a:solidFill>
                <a:latin typeface="Avenir Book"/>
                <a:ea typeface="Avenir Book"/>
                <a:cs typeface="Avenir Book"/>
                <a:sym typeface="Avenir Book"/>
              </a:defRPr>
            </a:pPr>
            <a:r>
              <a:t>É uma interface que somente possui o Coroutine Context</a:t>
            </a:r>
            <a:br/>
          </a:p>
          <a:p>
            <a:pPr>
              <a:lnSpc>
                <a:spcPts val="6300"/>
              </a:lnSpc>
              <a:spcBef>
                <a:spcPts val="0"/>
              </a:spcBef>
              <a:defRPr spc="0" sz="2600">
                <a:solidFill>
                  <a:srgbClr val="222222"/>
                </a:solidFill>
                <a:latin typeface="Avenir Book"/>
                <a:ea typeface="Avenir Book"/>
                <a:cs typeface="Avenir Book"/>
                <a:sym typeface="Avenir Book"/>
              </a:defRPr>
            </a:pPr>
          </a:p>
          <a:p>
            <a:pPr>
              <a:lnSpc>
                <a:spcPts val="6300"/>
              </a:lnSpc>
              <a:spcBef>
                <a:spcPts val="0"/>
              </a:spcBef>
              <a:defRPr spc="0" sz="2600">
                <a:solidFill>
                  <a:srgbClr val="222222"/>
                </a:solidFill>
                <a:latin typeface="Avenir Book"/>
                <a:ea typeface="Avenir Book"/>
                <a:cs typeface="Avenir Book"/>
                <a:sym typeface="Avenir Book"/>
              </a:defRPr>
            </a:pPr>
            <a:r>
              <a:t>É recomendado a utilização deste escopo</a:t>
            </a:r>
          </a:p>
        </p:txBody>
      </p:sp>
      <p:pic>
        <p:nvPicPr>
          <p:cNvPr id="198" name="Captura de Tela 2020-02-18 às 08.47.09.png" descr="Captura de Tela 2020-02-18 às 08.47.09.png"/>
          <p:cNvPicPr>
            <a:picLocks noChangeAspect="1"/>
          </p:cNvPicPr>
          <p:nvPr/>
        </p:nvPicPr>
        <p:blipFill>
          <a:blip r:embed="rId3">
            <a:extLst/>
          </a:blip>
          <a:stretch>
            <a:fillRect/>
          </a:stretch>
        </p:blipFill>
        <p:spPr>
          <a:xfrm>
            <a:off x="530992" y="5424127"/>
            <a:ext cx="11942816" cy="2381759"/>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